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commentAuthors.xml" ContentType="application/vnd.openxmlformats-officedocument.presentationml.commentAuthors+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quickStyle7.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notesSlides/notesSlide8.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notesSlides/notesSlide6.xml" ContentType="application/vnd.openxmlformats-officedocument.presentationml.notesSlide+xml"/>
  <Override PartName="/ppt/diagrams/quickStyle8.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2"/>
  </p:notesMasterIdLst>
  <p:handoutMasterIdLst>
    <p:handoutMasterId r:id="rId23"/>
  </p:handoutMasterIdLst>
  <p:sldIdLst>
    <p:sldId id="265" r:id="rId2"/>
    <p:sldId id="256" r:id="rId3"/>
    <p:sldId id="285" r:id="rId4"/>
    <p:sldId id="310" r:id="rId5"/>
    <p:sldId id="276" r:id="rId6"/>
    <p:sldId id="273" r:id="rId7"/>
    <p:sldId id="287" r:id="rId8"/>
    <p:sldId id="301" r:id="rId9"/>
    <p:sldId id="289" r:id="rId10"/>
    <p:sldId id="315" r:id="rId11"/>
    <p:sldId id="314" r:id="rId12"/>
    <p:sldId id="286" r:id="rId13"/>
    <p:sldId id="304" r:id="rId14"/>
    <p:sldId id="283" r:id="rId15"/>
    <p:sldId id="268" r:id="rId16"/>
    <p:sldId id="319" r:id="rId17"/>
    <p:sldId id="316" r:id="rId18"/>
    <p:sldId id="317" r:id="rId19"/>
    <p:sldId id="320" r:id="rId20"/>
    <p:sldId id="306" r:id="rId2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elia Hutton"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p:restoredLeft sz="26316" autoAdjust="0"/>
    <p:restoredTop sz="87429" autoAdjust="0"/>
  </p:normalViewPr>
  <p:slideViewPr>
    <p:cSldViewPr snapToObjects="1">
      <p:cViewPr>
        <p:scale>
          <a:sx n="100" d="100"/>
          <a:sy n="100" d="100"/>
        </p:scale>
        <p:origin x="-7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60" d="100"/>
          <a:sy n="60" d="100"/>
        </p:scale>
        <p:origin x="-2864" y="-10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5">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6">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7">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8">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127AC4-7866-F943-91F7-FBE1B655BCD5}" type="doc">
      <dgm:prSet loTypeId="urn:microsoft.com/office/officeart/2005/8/layout/hierarchy4" loCatId="hierarchy" qsTypeId="urn:microsoft.com/office/officeart/2005/8/quickstyle/simple4" qsCatId="simple" csTypeId="urn:microsoft.com/office/officeart/2005/8/colors/accent1_2#1" csCatId="accent1" phldr="1"/>
      <dgm:spPr/>
      <dgm:t>
        <a:bodyPr/>
        <a:lstStyle/>
        <a:p>
          <a:endParaRPr lang="en-US"/>
        </a:p>
      </dgm:t>
    </dgm:pt>
    <dgm:pt modelId="{E602EA66-F3FA-514F-BBE5-FED2D06929DD}">
      <dgm:prSet phldrT="[Text]"/>
      <dgm:spPr/>
      <dgm:t>
        <a:bodyPr/>
        <a:lstStyle/>
        <a:p>
          <a:r>
            <a:rPr lang="en-US" dirty="0" smtClean="0"/>
            <a:t>Patriarchal social structure (perpetuates </a:t>
          </a:r>
          <a:r>
            <a:rPr lang="en-US" dirty="0" err="1" smtClean="0"/>
            <a:t>dv</a:t>
          </a:r>
          <a:r>
            <a:rPr lang="en-US" dirty="0" smtClean="0"/>
            <a:t>)</a:t>
          </a:r>
          <a:endParaRPr lang="en-US" dirty="0"/>
        </a:p>
      </dgm:t>
    </dgm:pt>
    <dgm:pt modelId="{DB67B038-400B-4B4E-B350-6349859A78C6}" type="parTrans" cxnId="{4B748570-D5EE-8A4C-A8CB-C2FA1CCFA633}">
      <dgm:prSet/>
      <dgm:spPr/>
      <dgm:t>
        <a:bodyPr/>
        <a:lstStyle/>
        <a:p>
          <a:endParaRPr lang="en-US"/>
        </a:p>
      </dgm:t>
    </dgm:pt>
    <dgm:pt modelId="{445AA074-1491-8548-9315-9333F32AF580}" type="sibTrans" cxnId="{4B748570-D5EE-8A4C-A8CB-C2FA1CCFA633}">
      <dgm:prSet/>
      <dgm:spPr/>
      <dgm:t>
        <a:bodyPr/>
        <a:lstStyle/>
        <a:p>
          <a:endParaRPr lang="en-US"/>
        </a:p>
      </dgm:t>
    </dgm:pt>
    <dgm:pt modelId="{97A15582-44C8-7D40-B172-6AEEADE5658E}">
      <dgm:prSet phldrT="[Text]"/>
      <dgm:spPr/>
      <dgm:t>
        <a:bodyPr/>
        <a:lstStyle/>
        <a:p>
          <a:r>
            <a:rPr lang="en-US" dirty="0" smtClean="0"/>
            <a:t>Heterosexual Dominance</a:t>
          </a:r>
          <a:endParaRPr lang="en-US" dirty="0"/>
        </a:p>
      </dgm:t>
    </dgm:pt>
    <dgm:pt modelId="{9096AEAF-6DD8-2C4A-8ED3-C09DF46F6946}" type="parTrans" cxnId="{EAB3F6B4-D50D-E543-8750-F041FABB2565}">
      <dgm:prSet/>
      <dgm:spPr/>
      <dgm:t>
        <a:bodyPr/>
        <a:lstStyle/>
        <a:p>
          <a:endParaRPr lang="en-US"/>
        </a:p>
      </dgm:t>
    </dgm:pt>
    <dgm:pt modelId="{B0B899B4-D9E0-0D42-87B0-07AFEC1E1769}" type="sibTrans" cxnId="{EAB3F6B4-D50D-E543-8750-F041FABB2565}">
      <dgm:prSet/>
      <dgm:spPr/>
      <dgm:t>
        <a:bodyPr/>
        <a:lstStyle/>
        <a:p>
          <a:endParaRPr lang="en-US"/>
        </a:p>
      </dgm:t>
    </dgm:pt>
    <dgm:pt modelId="{C39051A2-B7FD-2D4E-A350-4FCD680AEC37}">
      <dgm:prSet phldrT="[Text]"/>
      <dgm:spPr/>
      <dgm:t>
        <a:bodyPr/>
        <a:lstStyle/>
        <a:p>
          <a:r>
            <a:rPr lang="en-US" dirty="0" smtClean="0"/>
            <a:t>Keeps Lesbian DV  Silenced &amp; Hidden</a:t>
          </a:r>
          <a:endParaRPr lang="en-US" dirty="0"/>
        </a:p>
      </dgm:t>
    </dgm:pt>
    <dgm:pt modelId="{48C68B33-A0CF-DF4A-8BF7-FF28189EDB56}" type="parTrans" cxnId="{22DA5A81-CE73-1246-B1EC-CB34E69C9B6D}">
      <dgm:prSet/>
      <dgm:spPr/>
      <dgm:t>
        <a:bodyPr/>
        <a:lstStyle/>
        <a:p>
          <a:endParaRPr lang="en-US"/>
        </a:p>
      </dgm:t>
    </dgm:pt>
    <dgm:pt modelId="{4D317BAA-4936-EE4F-BA33-C1D473DD8F58}" type="sibTrans" cxnId="{22DA5A81-CE73-1246-B1EC-CB34E69C9B6D}">
      <dgm:prSet/>
      <dgm:spPr/>
      <dgm:t>
        <a:bodyPr/>
        <a:lstStyle/>
        <a:p>
          <a:endParaRPr lang="en-US"/>
        </a:p>
      </dgm:t>
    </dgm:pt>
    <dgm:pt modelId="{52F788E1-624D-B845-9C5C-9611BDC8D042}">
      <dgm:prSet phldrT="[Text]"/>
      <dgm:spPr/>
      <dgm:t>
        <a:bodyPr/>
        <a:lstStyle/>
        <a:p>
          <a:r>
            <a:rPr lang="en-US" dirty="0" smtClean="0"/>
            <a:t>&amp; Homophobia</a:t>
          </a:r>
          <a:endParaRPr lang="en-US" dirty="0"/>
        </a:p>
      </dgm:t>
    </dgm:pt>
    <dgm:pt modelId="{3F64D81A-04AC-EA42-8F4B-40116099567F}" type="parTrans" cxnId="{083B8D7E-5C3E-6345-A7A8-E3C20FB526C9}">
      <dgm:prSet/>
      <dgm:spPr/>
      <dgm:t>
        <a:bodyPr/>
        <a:lstStyle/>
        <a:p>
          <a:endParaRPr lang="en-US"/>
        </a:p>
      </dgm:t>
    </dgm:pt>
    <dgm:pt modelId="{16C95949-5612-8C43-AA4F-AD2D605BFE59}" type="sibTrans" cxnId="{083B8D7E-5C3E-6345-A7A8-E3C20FB526C9}">
      <dgm:prSet/>
      <dgm:spPr/>
      <dgm:t>
        <a:bodyPr/>
        <a:lstStyle/>
        <a:p>
          <a:endParaRPr lang="en-US"/>
        </a:p>
      </dgm:t>
    </dgm:pt>
    <dgm:pt modelId="{1A74EC0D-11E0-D545-9603-A3EF24CE9FFF}" type="pres">
      <dgm:prSet presAssocID="{95127AC4-7866-F943-91F7-FBE1B655BCD5}" presName="Name0" presStyleCnt="0">
        <dgm:presLayoutVars>
          <dgm:chPref val="1"/>
          <dgm:dir/>
          <dgm:animOne val="branch"/>
          <dgm:animLvl val="lvl"/>
          <dgm:resizeHandles/>
        </dgm:presLayoutVars>
      </dgm:prSet>
      <dgm:spPr/>
      <dgm:t>
        <a:bodyPr/>
        <a:lstStyle/>
        <a:p>
          <a:endParaRPr lang="en-AU"/>
        </a:p>
      </dgm:t>
    </dgm:pt>
    <dgm:pt modelId="{C1675692-444A-6848-A00E-D02A9A789F4C}" type="pres">
      <dgm:prSet presAssocID="{E602EA66-F3FA-514F-BBE5-FED2D06929DD}" presName="vertOne" presStyleCnt="0"/>
      <dgm:spPr/>
    </dgm:pt>
    <dgm:pt modelId="{DCC18D27-FC89-AA40-8223-2743C78EEDC3}" type="pres">
      <dgm:prSet presAssocID="{E602EA66-F3FA-514F-BBE5-FED2D06929DD}" presName="txOne" presStyleLbl="node0" presStyleIdx="0" presStyleCnt="1">
        <dgm:presLayoutVars>
          <dgm:chPref val="3"/>
        </dgm:presLayoutVars>
      </dgm:prSet>
      <dgm:spPr/>
      <dgm:t>
        <a:bodyPr/>
        <a:lstStyle/>
        <a:p>
          <a:endParaRPr lang="en-US"/>
        </a:p>
      </dgm:t>
    </dgm:pt>
    <dgm:pt modelId="{C1982D96-5E73-CD45-ABF3-68C08109BF60}" type="pres">
      <dgm:prSet presAssocID="{E602EA66-F3FA-514F-BBE5-FED2D06929DD}" presName="parTransOne" presStyleCnt="0"/>
      <dgm:spPr/>
    </dgm:pt>
    <dgm:pt modelId="{DCA89CB8-58C0-9B46-9AEB-4165E544C44A}" type="pres">
      <dgm:prSet presAssocID="{E602EA66-F3FA-514F-BBE5-FED2D06929DD}" presName="horzOne" presStyleCnt="0"/>
      <dgm:spPr/>
    </dgm:pt>
    <dgm:pt modelId="{F3502D0D-A053-2D4A-B07B-603AFC87F84B}" type="pres">
      <dgm:prSet presAssocID="{97A15582-44C8-7D40-B172-6AEEADE5658E}" presName="vertTwo" presStyleCnt="0"/>
      <dgm:spPr/>
    </dgm:pt>
    <dgm:pt modelId="{DFD9D75C-A4B2-EB45-886B-A1C9FA762839}" type="pres">
      <dgm:prSet presAssocID="{97A15582-44C8-7D40-B172-6AEEADE5658E}" presName="txTwo" presStyleLbl="node2" presStyleIdx="0" presStyleCnt="2" custScaleX="71824" custLinFactNeighborX="-519">
        <dgm:presLayoutVars>
          <dgm:chPref val="3"/>
        </dgm:presLayoutVars>
      </dgm:prSet>
      <dgm:spPr/>
      <dgm:t>
        <a:bodyPr/>
        <a:lstStyle/>
        <a:p>
          <a:endParaRPr lang="en-US"/>
        </a:p>
      </dgm:t>
    </dgm:pt>
    <dgm:pt modelId="{96B93C37-A4B7-6A4B-A3D5-13D6164CAA6F}" type="pres">
      <dgm:prSet presAssocID="{97A15582-44C8-7D40-B172-6AEEADE5658E}" presName="parTransTwo" presStyleCnt="0"/>
      <dgm:spPr/>
    </dgm:pt>
    <dgm:pt modelId="{4DD426C4-7280-0443-BA86-66B3E26E3D1F}" type="pres">
      <dgm:prSet presAssocID="{97A15582-44C8-7D40-B172-6AEEADE5658E}" presName="horzTwo" presStyleCnt="0"/>
      <dgm:spPr/>
    </dgm:pt>
    <dgm:pt modelId="{6DBE5077-5D36-AD42-AD8A-A3CF475FD9F2}" type="pres">
      <dgm:prSet presAssocID="{C39051A2-B7FD-2D4E-A350-4FCD680AEC37}" presName="vertThree" presStyleCnt="0"/>
      <dgm:spPr/>
    </dgm:pt>
    <dgm:pt modelId="{A15FB183-5770-2A4B-A6EB-5B61AD20D2B1}" type="pres">
      <dgm:prSet presAssocID="{C39051A2-B7FD-2D4E-A350-4FCD680AEC37}" presName="txThree" presStyleLbl="node3" presStyleIdx="0" presStyleCnt="1" custScaleX="240319" custLinFactX="6636" custLinFactNeighborX="100000" custLinFactNeighborY="26">
        <dgm:presLayoutVars>
          <dgm:chPref val="3"/>
        </dgm:presLayoutVars>
      </dgm:prSet>
      <dgm:spPr/>
      <dgm:t>
        <a:bodyPr/>
        <a:lstStyle/>
        <a:p>
          <a:endParaRPr lang="en-US"/>
        </a:p>
      </dgm:t>
    </dgm:pt>
    <dgm:pt modelId="{3D20268C-27DE-8F4B-8D26-B77789AAC18E}" type="pres">
      <dgm:prSet presAssocID="{C39051A2-B7FD-2D4E-A350-4FCD680AEC37}" presName="horzThree" presStyleCnt="0"/>
      <dgm:spPr/>
    </dgm:pt>
    <dgm:pt modelId="{CB77FEBA-25B9-B949-9749-55EA782D7DCF}" type="pres">
      <dgm:prSet presAssocID="{B0B899B4-D9E0-0D42-87B0-07AFEC1E1769}" presName="sibSpaceTwo" presStyleCnt="0"/>
      <dgm:spPr/>
    </dgm:pt>
    <dgm:pt modelId="{D7BF5586-2185-D544-83E4-D688862B09BD}" type="pres">
      <dgm:prSet presAssocID="{52F788E1-624D-B845-9C5C-9611BDC8D042}" presName="vertTwo" presStyleCnt="0"/>
      <dgm:spPr/>
    </dgm:pt>
    <dgm:pt modelId="{3816AD56-33A0-0F47-B5E4-66587DB5A7BA}" type="pres">
      <dgm:prSet presAssocID="{52F788E1-624D-B845-9C5C-9611BDC8D042}" presName="txTwo" presStyleLbl="node2" presStyleIdx="1" presStyleCnt="2" custScaleX="204873" custLinFactNeighborX="-27097" custLinFactNeighborY="-2244">
        <dgm:presLayoutVars>
          <dgm:chPref val="3"/>
        </dgm:presLayoutVars>
      </dgm:prSet>
      <dgm:spPr/>
      <dgm:t>
        <a:bodyPr/>
        <a:lstStyle/>
        <a:p>
          <a:endParaRPr lang="en-AU"/>
        </a:p>
      </dgm:t>
    </dgm:pt>
    <dgm:pt modelId="{C17707DB-ABA6-FC45-824E-3C4D59DB2C8C}" type="pres">
      <dgm:prSet presAssocID="{52F788E1-624D-B845-9C5C-9611BDC8D042}" presName="horzTwo" presStyleCnt="0"/>
      <dgm:spPr/>
    </dgm:pt>
  </dgm:ptLst>
  <dgm:cxnLst>
    <dgm:cxn modelId="{546E4EDB-914B-41BA-92CA-E6982EDC0AE7}" type="presOf" srcId="{52F788E1-624D-B845-9C5C-9611BDC8D042}" destId="{3816AD56-33A0-0F47-B5E4-66587DB5A7BA}" srcOrd="0" destOrd="0" presId="urn:microsoft.com/office/officeart/2005/8/layout/hierarchy4"/>
    <dgm:cxn modelId="{083B8D7E-5C3E-6345-A7A8-E3C20FB526C9}" srcId="{E602EA66-F3FA-514F-BBE5-FED2D06929DD}" destId="{52F788E1-624D-B845-9C5C-9611BDC8D042}" srcOrd="1" destOrd="0" parTransId="{3F64D81A-04AC-EA42-8F4B-40116099567F}" sibTransId="{16C95949-5612-8C43-AA4F-AD2D605BFE59}"/>
    <dgm:cxn modelId="{22DA5A81-CE73-1246-B1EC-CB34E69C9B6D}" srcId="{97A15582-44C8-7D40-B172-6AEEADE5658E}" destId="{C39051A2-B7FD-2D4E-A350-4FCD680AEC37}" srcOrd="0" destOrd="0" parTransId="{48C68B33-A0CF-DF4A-8BF7-FF28189EDB56}" sibTransId="{4D317BAA-4936-EE4F-BA33-C1D473DD8F58}"/>
    <dgm:cxn modelId="{3CD9A56D-BBA0-450F-8F32-1A24E0D52F0A}" type="presOf" srcId="{97A15582-44C8-7D40-B172-6AEEADE5658E}" destId="{DFD9D75C-A4B2-EB45-886B-A1C9FA762839}" srcOrd="0" destOrd="0" presId="urn:microsoft.com/office/officeart/2005/8/layout/hierarchy4"/>
    <dgm:cxn modelId="{4B748570-D5EE-8A4C-A8CB-C2FA1CCFA633}" srcId="{95127AC4-7866-F943-91F7-FBE1B655BCD5}" destId="{E602EA66-F3FA-514F-BBE5-FED2D06929DD}" srcOrd="0" destOrd="0" parTransId="{DB67B038-400B-4B4E-B350-6349859A78C6}" sibTransId="{445AA074-1491-8548-9315-9333F32AF580}"/>
    <dgm:cxn modelId="{EAB3F6B4-D50D-E543-8750-F041FABB2565}" srcId="{E602EA66-F3FA-514F-BBE5-FED2D06929DD}" destId="{97A15582-44C8-7D40-B172-6AEEADE5658E}" srcOrd="0" destOrd="0" parTransId="{9096AEAF-6DD8-2C4A-8ED3-C09DF46F6946}" sibTransId="{B0B899B4-D9E0-0D42-87B0-07AFEC1E1769}"/>
    <dgm:cxn modelId="{1F48FA23-2644-46E1-8139-8E45F456CE20}" type="presOf" srcId="{C39051A2-B7FD-2D4E-A350-4FCD680AEC37}" destId="{A15FB183-5770-2A4B-A6EB-5B61AD20D2B1}" srcOrd="0" destOrd="0" presId="urn:microsoft.com/office/officeart/2005/8/layout/hierarchy4"/>
    <dgm:cxn modelId="{BD9B46BA-8958-9B47-84DB-02A3B06F2643}" type="presOf" srcId="{95127AC4-7866-F943-91F7-FBE1B655BCD5}" destId="{1A74EC0D-11E0-D545-9603-A3EF24CE9FFF}" srcOrd="0" destOrd="0" presId="urn:microsoft.com/office/officeart/2005/8/layout/hierarchy4"/>
    <dgm:cxn modelId="{59A284F7-C209-C44C-8040-2230327F85AD}" type="presOf" srcId="{E602EA66-F3FA-514F-BBE5-FED2D06929DD}" destId="{DCC18D27-FC89-AA40-8223-2743C78EEDC3}" srcOrd="0" destOrd="0" presId="urn:microsoft.com/office/officeart/2005/8/layout/hierarchy4"/>
    <dgm:cxn modelId="{B67B6E2C-77AC-5545-ACCC-E3A2FA2AFAB1}" type="presParOf" srcId="{1A74EC0D-11E0-D545-9603-A3EF24CE9FFF}" destId="{C1675692-444A-6848-A00E-D02A9A789F4C}" srcOrd="0" destOrd="0" presId="urn:microsoft.com/office/officeart/2005/8/layout/hierarchy4"/>
    <dgm:cxn modelId="{826CCE31-D798-6D4D-B7D5-636DCCD6975F}" type="presParOf" srcId="{C1675692-444A-6848-A00E-D02A9A789F4C}" destId="{DCC18D27-FC89-AA40-8223-2743C78EEDC3}" srcOrd="0" destOrd="0" presId="urn:microsoft.com/office/officeart/2005/8/layout/hierarchy4"/>
    <dgm:cxn modelId="{02158166-1F00-46FD-BD72-757C0FA08AF8}" type="presParOf" srcId="{C1675692-444A-6848-A00E-D02A9A789F4C}" destId="{C1982D96-5E73-CD45-ABF3-68C08109BF60}" srcOrd="1" destOrd="0" presId="urn:microsoft.com/office/officeart/2005/8/layout/hierarchy4"/>
    <dgm:cxn modelId="{D66587A8-5CEC-1E43-84D6-94A27064B07B}" type="presParOf" srcId="{C1675692-444A-6848-A00E-D02A9A789F4C}" destId="{DCA89CB8-58C0-9B46-9AEB-4165E544C44A}" srcOrd="2" destOrd="0" presId="urn:microsoft.com/office/officeart/2005/8/layout/hierarchy4"/>
    <dgm:cxn modelId="{3C07845B-6145-403E-96B5-A37816D2C252}" type="presParOf" srcId="{DCA89CB8-58C0-9B46-9AEB-4165E544C44A}" destId="{F3502D0D-A053-2D4A-B07B-603AFC87F84B}" srcOrd="0" destOrd="0" presId="urn:microsoft.com/office/officeart/2005/8/layout/hierarchy4"/>
    <dgm:cxn modelId="{46AF18E3-9A81-4A69-A038-B490D05BD471}" type="presParOf" srcId="{F3502D0D-A053-2D4A-B07B-603AFC87F84B}" destId="{DFD9D75C-A4B2-EB45-886B-A1C9FA762839}" srcOrd="0" destOrd="0" presId="urn:microsoft.com/office/officeart/2005/8/layout/hierarchy4"/>
    <dgm:cxn modelId="{710E1A6D-A92F-4E88-9559-C96B1D9B97C4}" type="presParOf" srcId="{F3502D0D-A053-2D4A-B07B-603AFC87F84B}" destId="{96B93C37-A4B7-6A4B-A3D5-13D6164CAA6F}" srcOrd="1" destOrd="0" presId="urn:microsoft.com/office/officeart/2005/8/layout/hierarchy4"/>
    <dgm:cxn modelId="{5FCAD227-C81F-4A1F-AE34-46E0FAB0464F}" type="presParOf" srcId="{F3502D0D-A053-2D4A-B07B-603AFC87F84B}" destId="{4DD426C4-7280-0443-BA86-66B3E26E3D1F}" srcOrd="2" destOrd="0" presId="urn:microsoft.com/office/officeart/2005/8/layout/hierarchy4"/>
    <dgm:cxn modelId="{966289B8-7CDE-442D-8112-48BE18958B6B}" type="presParOf" srcId="{4DD426C4-7280-0443-BA86-66B3E26E3D1F}" destId="{6DBE5077-5D36-AD42-AD8A-A3CF475FD9F2}" srcOrd="0" destOrd="0" presId="urn:microsoft.com/office/officeart/2005/8/layout/hierarchy4"/>
    <dgm:cxn modelId="{F8888110-321F-44EA-92FB-163F9F78A05D}" type="presParOf" srcId="{6DBE5077-5D36-AD42-AD8A-A3CF475FD9F2}" destId="{A15FB183-5770-2A4B-A6EB-5B61AD20D2B1}" srcOrd="0" destOrd="0" presId="urn:microsoft.com/office/officeart/2005/8/layout/hierarchy4"/>
    <dgm:cxn modelId="{08106B2A-7F70-4AF4-91BB-EC899809AB13}" type="presParOf" srcId="{6DBE5077-5D36-AD42-AD8A-A3CF475FD9F2}" destId="{3D20268C-27DE-8F4B-8D26-B77789AAC18E}" srcOrd="1" destOrd="0" presId="urn:microsoft.com/office/officeart/2005/8/layout/hierarchy4"/>
    <dgm:cxn modelId="{8D575AF4-315C-432E-B984-F67399DF6268}" type="presParOf" srcId="{DCA89CB8-58C0-9B46-9AEB-4165E544C44A}" destId="{CB77FEBA-25B9-B949-9749-55EA782D7DCF}" srcOrd="1" destOrd="0" presId="urn:microsoft.com/office/officeart/2005/8/layout/hierarchy4"/>
    <dgm:cxn modelId="{2E60BED0-5078-4DC8-AC7B-AC4E7E863538}" type="presParOf" srcId="{DCA89CB8-58C0-9B46-9AEB-4165E544C44A}" destId="{D7BF5586-2185-D544-83E4-D688862B09BD}" srcOrd="2" destOrd="0" presId="urn:microsoft.com/office/officeart/2005/8/layout/hierarchy4"/>
    <dgm:cxn modelId="{3D8121DF-2810-4E47-A6F5-F210F1A2AA19}" type="presParOf" srcId="{D7BF5586-2185-D544-83E4-D688862B09BD}" destId="{3816AD56-33A0-0F47-B5E4-66587DB5A7BA}" srcOrd="0" destOrd="0" presId="urn:microsoft.com/office/officeart/2005/8/layout/hierarchy4"/>
    <dgm:cxn modelId="{91F05394-135B-4962-8E1A-433C2A34C522}" type="presParOf" srcId="{D7BF5586-2185-D544-83E4-D688862B09BD}" destId="{C17707DB-ABA6-FC45-824E-3C4D59DB2C8C}" srcOrd="1" destOrd="0" presId="urn:microsoft.com/office/officeart/2005/8/layout/hierarchy4"/>
  </dgm:cxnLst>
  <dgm:bg/>
  <dgm:whole/>
  <dgm:extLst>
    <a:ext uri="http://schemas.microsoft.com/office/drawing/2008/diagram"/>
  </dgm:extLst>
</dgm:dataModel>
</file>

<file path=ppt/diagrams/data2.xml><?xml version="1.0" encoding="utf-8"?>
<dgm:dataModel xmlns:dgm="http://schemas.openxmlformats.org/drawingml/2006/diagram" xmlns:a="http://schemas.openxmlformats.org/drawingml/2006/main">
  <dgm:ptLst>
    <dgm:pt modelId="{2579EEA7-395B-9C44-AED8-D6E408121DFC}" type="doc">
      <dgm:prSet loTypeId="urn:microsoft.com/office/officeart/2005/8/layout/equation1" loCatId="relationship" qsTypeId="urn:microsoft.com/office/officeart/2005/8/quickstyle/simple4" qsCatId="simple" csTypeId="urn:microsoft.com/office/officeart/2005/8/colors/accent1_2#2" csCatId="accent1" phldr="1"/>
      <dgm:spPr/>
    </dgm:pt>
    <dgm:pt modelId="{CCBE855E-CDF6-394F-832D-537FDA4D82CF}">
      <dgm:prSet phldrT="[Text]"/>
      <dgm:spPr/>
      <dgm:t>
        <a:bodyPr anchor="ctr"/>
        <a:lstStyle/>
        <a:p>
          <a:r>
            <a:rPr lang="en-US" dirty="0" smtClean="0"/>
            <a:t>PATRIARCHY</a:t>
          </a:r>
          <a:endParaRPr lang="en-US" dirty="0"/>
        </a:p>
      </dgm:t>
    </dgm:pt>
    <dgm:pt modelId="{98AEEBE6-024C-8647-AD71-7F88CCBA5999}" type="parTrans" cxnId="{6E43E7CB-689B-E942-9A4A-EA6FABFA74E2}">
      <dgm:prSet/>
      <dgm:spPr/>
      <dgm:t>
        <a:bodyPr/>
        <a:lstStyle/>
        <a:p>
          <a:endParaRPr lang="en-US"/>
        </a:p>
      </dgm:t>
    </dgm:pt>
    <dgm:pt modelId="{0D685819-05AE-9645-B08C-0C4C26429291}" type="sibTrans" cxnId="{6E43E7CB-689B-E942-9A4A-EA6FABFA74E2}">
      <dgm:prSet/>
      <dgm:spPr/>
      <dgm:t>
        <a:bodyPr/>
        <a:lstStyle/>
        <a:p>
          <a:endParaRPr lang="en-US"/>
        </a:p>
      </dgm:t>
    </dgm:pt>
    <dgm:pt modelId="{5E691FCB-DF53-2A4B-9EF5-C26413787C53}">
      <dgm:prSet phldrT="[Text]"/>
      <dgm:spPr/>
      <dgm:t>
        <a:bodyPr/>
        <a:lstStyle/>
        <a:p>
          <a:r>
            <a:rPr lang="en-US" dirty="0" smtClean="0"/>
            <a:t>SEXISM</a:t>
          </a:r>
          <a:endParaRPr lang="en-US" dirty="0"/>
        </a:p>
      </dgm:t>
    </dgm:pt>
    <dgm:pt modelId="{F465897A-1BDD-C949-93CB-385AFD250E3B}" type="parTrans" cxnId="{F11EE187-45AA-8D48-9CE9-CC7A6ADE8A9B}">
      <dgm:prSet/>
      <dgm:spPr/>
      <dgm:t>
        <a:bodyPr/>
        <a:lstStyle/>
        <a:p>
          <a:endParaRPr lang="en-US"/>
        </a:p>
      </dgm:t>
    </dgm:pt>
    <dgm:pt modelId="{AB02385A-9F08-6243-A34D-7E29808AD139}" type="sibTrans" cxnId="{F11EE187-45AA-8D48-9CE9-CC7A6ADE8A9B}">
      <dgm:prSet/>
      <dgm:spPr/>
      <dgm:t>
        <a:bodyPr/>
        <a:lstStyle/>
        <a:p>
          <a:endParaRPr lang="en-US"/>
        </a:p>
      </dgm:t>
    </dgm:pt>
    <dgm:pt modelId="{DDA0AB47-7C72-2A48-9241-4049E9BB4CD2}">
      <dgm:prSet phldrT="[Text]"/>
      <dgm:spPr/>
      <dgm:t>
        <a:bodyPr/>
        <a:lstStyle/>
        <a:p>
          <a:r>
            <a:rPr lang="en-US" dirty="0" smtClean="0"/>
            <a:t>DOMESTIC VIOLENCE</a:t>
          </a:r>
          <a:endParaRPr lang="en-US" dirty="0"/>
        </a:p>
      </dgm:t>
    </dgm:pt>
    <dgm:pt modelId="{FD4C718D-1AFF-D145-A5B7-F85943461B83}" type="parTrans" cxnId="{4A8D1476-72D0-2445-8A30-03404323A791}">
      <dgm:prSet/>
      <dgm:spPr/>
      <dgm:t>
        <a:bodyPr/>
        <a:lstStyle/>
        <a:p>
          <a:endParaRPr lang="en-US"/>
        </a:p>
      </dgm:t>
    </dgm:pt>
    <dgm:pt modelId="{C9DAF3E0-2844-FD42-99F8-0F5AB0A8AB75}" type="sibTrans" cxnId="{4A8D1476-72D0-2445-8A30-03404323A791}">
      <dgm:prSet/>
      <dgm:spPr/>
      <dgm:t>
        <a:bodyPr/>
        <a:lstStyle/>
        <a:p>
          <a:endParaRPr lang="en-US"/>
        </a:p>
      </dgm:t>
    </dgm:pt>
    <dgm:pt modelId="{44C15573-FA47-594B-B4C2-F73E56603B23}" type="pres">
      <dgm:prSet presAssocID="{2579EEA7-395B-9C44-AED8-D6E408121DFC}" presName="linearFlow" presStyleCnt="0">
        <dgm:presLayoutVars>
          <dgm:dir/>
          <dgm:resizeHandles val="exact"/>
        </dgm:presLayoutVars>
      </dgm:prSet>
      <dgm:spPr/>
    </dgm:pt>
    <dgm:pt modelId="{FE58EC80-5541-C943-8B4F-B3E8C3A27247}" type="pres">
      <dgm:prSet presAssocID="{CCBE855E-CDF6-394F-832D-537FDA4D82CF}" presName="node" presStyleLbl="node1" presStyleIdx="0" presStyleCnt="3" custScaleY="102087" custLinFactNeighborX="-928" custLinFactNeighborY="-7723">
        <dgm:presLayoutVars>
          <dgm:bulletEnabled val="1"/>
        </dgm:presLayoutVars>
      </dgm:prSet>
      <dgm:spPr/>
      <dgm:t>
        <a:bodyPr/>
        <a:lstStyle/>
        <a:p>
          <a:endParaRPr lang="en-US"/>
        </a:p>
      </dgm:t>
    </dgm:pt>
    <dgm:pt modelId="{A454A493-6F41-7747-8C41-357441338145}" type="pres">
      <dgm:prSet presAssocID="{0D685819-05AE-9645-B08C-0C4C26429291}" presName="spacerL" presStyleCnt="0"/>
      <dgm:spPr/>
    </dgm:pt>
    <dgm:pt modelId="{077132E5-B7F4-C84B-96C2-A5AC617D1CF5}" type="pres">
      <dgm:prSet presAssocID="{0D685819-05AE-9645-B08C-0C4C26429291}" presName="sibTrans" presStyleLbl="sibTrans2D1" presStyleIdx="0" presStyleCnt="2"/>
      <dgm:spPr/>
      <dgm:t>
        <a:bodyPr/>
        <a:lstStyle/>
        <a:p>
          <a:endParaRPr lang="en-US"/>
        </a:p>
      </dgm:t>
    </dgm:pt>
    <dgm:pt modelId="{EA7BE114-74E5-0442-BA95-6028A45732EA}" type="pres">
      <dgm:prSet presAssocID="{0D685819-05AE-9645-B08C-0C4C26429291}" presName="spacerR" presStyleCnt="0"/>
      <dgm:spPr/>
    </dgm:pt>
    <dgm:pt modelId="{F9967E01-0FE7-774D-8923-D09812B482BB}" type="pres">
      <dgm:prSet presAssocID="{5E691FCB-DF53-2A4B-9EF5-C26413787C53}" presName="node" presStyleLbl="node1" presStyleIdx="1" presStyleCnt="3" custScaleX="106451" custScaleY="108869" custLinFactNeighborX="-1478" custLinFactNeighborY="-8466">
        <dgm:presLayoutVars>
          <dgm:bulletEnabled val="1"/>
        </dgm:presLayoutVars>
      </dgm:prSet>
      <dgm:spPr/>
      <dgm:t>
        <a:bodyPr/>
        <a:lstStyle/>
        <a:p>
          <a:endParaRPr lang="en-US"/>
        </a:p>
      </dgm:t>
    </dgm:pt>
    <dgm:pt modelId="{7B11FBCC-6C1C-1446-9320-AAF12036060E}" type="pres">
      <dgm:prSet presAssocID="{AB02385A-9F08-6243-A34D-7E29808AD139}" presName="spacerL" presStyleCnt="0"/>
      <dgm:spPr/>
    </dgm:pt>
    <dgm:pt modelId="{9799B5BE-A13D-6840-9562-C2749ABC8CA5}" type="pres">
      <dgm:prSet presAssocID="{AB02385A-9F08-6243-A34D-7E29808AD139}" presName="sibTrans" presStyleLbl="sibTrans2D1" presStyleIdx="1" presStyleCnt="2"/>
      <dgm:spPr/>
      <dgm:t>
        <a:bodyPr/>
        <a:lstStyle/>
        <a:p>
          <a:endParaRPr lang="en-US"/>
        </a:p>
      </dgm:t>
    </dgm:pt>
    <dgm:pt modelId="{B3186D0E-FE0B-8040-8CCB-B9760538C29C}" type="pres">
      <dgm:prSet presAssocID="{AB02385A-9F08-6243-A34D-7E29808AD139}" presName="spacerR" presStyleCnt="0"/>
      <dgm:spPr/>
    </dgm:pt>
    <dgm:pt modelId="{A58F730F-F269-1242-A9E5-A7542CC79C9F}" type="pres">
      <dgm:prSet presAssocID="{DDA0AB47-7C72-2A48-9241-4049E9BB4CD2}" presName="node" presStyleLbl="node1" presStyleIdx="2" presStyleCnt="3" custScaleX="117321" custScaleY="111611" custLinFactNeighborX="1119" custLinFactNeighborY="-11229">
        <dgm:presLayoutVars>
          <dgm:bulletEnabled val="1"/>
        </dgm:presLayoutVars>
      </dgm:prSet>
      <dgm:spPr/>
      <dgm:t>
        <a:bodyPr/>
        <a:lstStyle/>
        <a:p>
          <a:endParaRPr lang="en-US"/>
        </a:p>
      </dgm:t>
    </dgm:pt>
  </dgm:ptLst>
  <dgm:cxnLst>
    <dgm:cxn modelId="{702F83D0-4E50-D149-B390-395235B7F8DD}" type="presOf" srcId="{DDA0AB47-7C72-2A48-9241-4049E9BB4CD2}" destId="{A58F730F-F269-1242-A9E5-A7542CC79C9F}" srcOrd="0" destOrd="0" presId="urn:microsoft.com/office/officeart/2005/8/layout/equation1"/>
    <dgm:cxn modelId="{6D8EBEDF-B0E0-DC48-9C13-2CB6A473FB9D}" type="presOf" srcId="{AB02385A-9F08-6243-A34D-7E29808AD139}" destId="{9799B5BE-A13D-6840-9562-C2749ABC8CA5}" srcOrd="0" destOrd="0" presId="urn:microsoft.com/office/officeart/2005/8/layout/equation1"/>
    <dgm:cxn modelId="{F5D76D63-BBB4-0543-B6AE-B1BD5AE373EB}" type="presOf" srcId="{CCBE855E-CDF6-394F-832D-537FDA4D82CF}" destId="{FE58EC80-5541-C943-8B4F-B3E8C3A27247}" srcOrd="0" destOrd="0" presId="urn:microsoft.com/office/officeart/2005/8/layout/equation1"/>
    <dgm:cxn modelId="{5DA553B2-9007-AA49-9480-ADE40CAF288A}" type="presOf" srcId="{0D685819-05AE-9645-B08C-0C4C26429291}" destId="{077132E5-B7F4-C84B-96C2-A5AC617D1CF5}" srcOrd="0" destOrd="0" presId="urn:microsoft.com/office/officeart/2005/8/layout/equation1"/>
    <dgm:cxn modelId="{6E43E7CB-689B-E942-9A4A-EA6FABFA74E2}" srcId="{2579EEA7-395B-9C44-AED8-D6E408121DFC}" destId="{CCBE855E-CDF6-394F-832D-537FDA4D82CF}" srcOrd="0" destOrd="0" parTransId="{98AEEBE6-024C-8647-AD71-7F88CCBA5999}" sibTransId="{0D685819-05AE-9645-B08C-0C4C26429291}"/>
    <dgm:cxn modelId="{4A8D1476-72D0-2445-8A30-03404323A791}" srcId="{2579EEA7-395B-9C44-AED8-D6E408121DFC}" destId="{DDA0AB47-7C72-2A48-9241-4049E9BB4CD2}" srcOrd="2" destOrd="0" parTransId="{FD4C718D-1AFF-D145-A5B7-F85943461B83}" sibTransId="{C9DAF3E0-2844-FD42-99F8-0F5AB0A8AB75}"/>
    <dgm:cxn modelId="{033AE682-8449-0A40-8D5B-99C1DD24D276}" type="presOf" srcId="{5E691FCB-DF53-2A4B-9EF5-C26413787C53}" destId="{F9967E01-0FE7-774D-8923-D09812B482BB}" srcOrd="0" destOrd="0" presId="urn:microsoft.com/office/officeart/2005/8/layout/equation1"/>
    <dgm:cxn modelId="{F11EE187-45AA-8D48-9CE9-CC7A6ADE8A9B}" srcId="{2579EEA7-395B-9C44-AED8-D6E408121DFC}" destId="{5E691FCB-DF53-2A4B-9EF5-C26413787C53}" srcOrd="1" destOrd="0" parTransId="{F465897A-1BDD-C949-93CB-385AFD250E3B}" sibTransId="{AB02385A-9F08-6243-A34D-7E29808AD139}"/>
    <dgm:cxn modelId="{3B947271-0070-B649-8FA9-B7167DFCCA3C}" type="presOf" srcId="{2579EEA7-395B-9C44-AED8-D6E408121DFC}" destId="{44C15573-FA47-594B-B4C2-F73E56603B23}" srcOrd="0" destOrd="0" presId="urn:microsoft.com/office/officeart/2005/8/layout/equation1"/>
    <dgm:cxn modelId="{E9200E58-E135-EB44-98E3-3AF5190D09A3}" type="presParOf" srcId="{44C15573-FA47-594B-B4C2-F73E56603B23}" destId="{FE58EC80-5541-C943-8B4F-B3E8C3A27247}" srcOrd="0" destOrd="0" presId="urn:microsoft.com/office/officeart/2005/8/layout/equation1"/>
    <dgm:cxn modelId="{FAD6BCF9-5EEC-9241-8192-068A3CF260BE}" type="presParOf" srcId="{44C15573-FA47-594B-B4C2-F73E56603B23}" destId="{A454A493-6F41-7747-8C41-357441338145}" srcOrd="1" destOrd="0" presId="urn:microsoft.com/office/officeart/2005/8/layout/equation1"/>
    <dgm:cxn modelId="{BCEC7129-9774-C74C-81D9-417A3003C894}" type="presParOf" srcId="{44C15573-FA47-594B-B4C2-F73E56603B23}" destId="{077132E5-B7F4-C84B-96C2-A5AC617D1CF5}" srcOrd="2" destOrd="0" presId="urn:microsoft.com/office/officeart/2005/8/layout/equation1"/>
    <dgm:cxn modelId="{8F0999F3-F404-7142-A3CD-1BB15D4DACFB}" type="presParOf" srcId="{44C15573-FA47-594B-B4C2-F73E56603B23}" destId="{EA7BE114-74E5-0442-BA95-6028A45732EA}" srcOrd="3" destOrd="0" presId="urn:microsoft.com/office/officeart/2005/8/layout/equation1"/>
    <dgm:cxn modelId="{CB9FFA39-5B1B-B440-9F24-F60618BD3374}" type="presParOf" srcId="{44C15573-FA47-594B-B4C2-F73E56603B23}" destId="{F9967E01-0FE7-774D-8923-D09812B482BB}" srcOrd="4" destOrd="0" presId="urn:microsoft.com/office/officeart/2005/8/layout/equation1"/>
    <dgm:cxn modelId="{5758FEB0-2A4E-9140-9035-284A0308520C}" type="presParOf" srcId="{44C15573-FA47-594B-B4C2-F73E56603B23}" destId="{7B11FBCC-6C1C-1446-9320-AAF12036060E}" srcOrd="5" destOrd="0" presId="urn:microsoft.com/office/officeart/2005/8/layout/equation1"/>
    <dgm:cxn modelId="{503988AC-007E-1245-AA8C-0AB3AB525C8E}" type="presParOf" srcId="{44C15573-FA47-594B-B4C2-F73E56603B23}" destId="{9799B5BE-A13D-6840-9562-C2749ABC8CA5}" srcOrd="6" destOrd="0" presId="urn:microsoft.com/office/officeart/2005/8/layout/equation1"/>
    <dgm:cxn modelId="{18D8B26D-CF60-C146-9DCB-D9AF26CA2334}" type="presParOf" srcId="{44C15573-FA47-594B-B4C2-F73E56603B23}" destId="{B3186D0E-FE0B-8040-8CCB-B9760538C29C}" srcOrd="7" destOrd="0" presId="urn:microsoft.com/office/officeart/2005/8/layout/equation1"/>
    <dgm:cxn modelId="{82A62335-BA61-A14D-B9EF-282E846349C4}" type="presParOf" srcId="{44C15573-FA47-594B-B4C2-F73E56603B23}" destId="{A58F730F-F269-1242-A9E5-A7542CC79C9F}" srcOrd="8" destOrd="0" presId="urn:microsoft.com/office/officeart/2005/8/layout/equation1"/>
  </dgm:cxnLst>
  <dgm:bg/>
  <dgm:whole/>
  <dgm:extLst>
    <a:ext uri="http://schemas.microsoft.com/office/drawing/2008/diagram"/>
  </dgm:extLst>
</dgm:dataModel>
</file>

<file path=ppt/diagrams/data3.xml><?xml version="1.0" encoding="utf-8"?>
<dgm:dataModel xmlns:dgm="http://schemas.openxmlformats.org/drawingml/2006/diagram" xmlns:a="http://schemas.openxmlformats.org/drawingml/2006/main">
  <dgm:ptLst>
    <dgm:pt modelId="{70F3EBD9-9537-564F-801A-2A1B482FA81A}" type="doc">
      <dgm:prSet loTypeId="urn:microsoft.com/office/officeart/2005/8/layout/equation1" loCatId="relationship" qsTypeId="urn:microsoft.com/office/officeart/2005/8/quickstyle/3D4" qsCatId="3D" csTypeId="urn:microsoft.com/office/officeart/2005/8/colors/accent1_2#3" csCatId="accent1" phldr="1"/>
      <dgm:spPr/>
    </dgm:pt>
    <dgm:pt modelId="{8FFF7FDE-7485-F948-9286-4A1CEE32A08D}">
      <dgm:prSet phldrT="[Text]"/>
      <dgm:spPr/>
      <dgm:t>
        <a:bodyPr/>
        <a:lstStyle/>
        <a:p>
          <a:r>
            <a:rPr lang="en-US" b="1" dirty="0" smtClean="0"/>
            <a:t>Conditioned HETEROSEXISM</a:t>
          </a:r>
          <a:endParaRPr lang="en-US" b="1" dirty="0"/>
        </a:p>
      </dgm:t>
    </dgm:pt>
    <dgm:pt modelId="{1C030B56-B211-B94F-8C3D-1559366791A6}" type="parTrans" cxnId="{ECAB4B41-C6F2-BA4B-B1A8-22E4C3C2343F}">
      <dgm:prSet/>
      <dgm:spPr/>
      <dgm:t>
        <a:bodyPr/>
        <a:lstStyle/>
        <a:p>
          <a:endParaRPr lang="en-US"/>
        </a:p>
      </dgm:t>
    </dgm:pt>
    <dgm:pt modelId="{9CC6BCC1-3A76-E34B-B77F-996BB141A82A}" type="sibTrans" cxnId="{ECAB4B41-C6F2-BA4B-B1A8-22E4C3C2343F}">
      <dgm:prSet/>
      <dgm:spPr/>
      <dgm:t>
        <a:bodyPr/>
        <a:lstStyle/>
        <a:p>
          <a:endParaRPr lang="en-US"/>
        </a:p>
      </dgm:t>
    </dgm:pt>
    <dgm:pt modelId="{88DD02E4-893C-6946-B153-F95F4EA3911E}">
      <dgm:prSet phldrT="[Text]"/>
      <dgm:spPr/>
      <dgm:t>
        <a:bodyPr/>
        <a:lstStyle/>
        <a:p>
          <a:r>
            <a:rPr lang="en-US" b="1" dirty="0" smtClean="0"/>
            <a:t>FEAR of Sexual Difference</a:t>
          </a:r>
          <a:endParaRPr lang="en-US" b="1" dirty="0"/>
        </a:p>
      </dgm:t>
    </dgm:pt>
    <dgm:pt modelId="{51905DD9-1E79-CB48-BD0F-7BE5A3FBECA6}" type="parTrans" cxnId="{6DDED172-39B2-8543-A1B0-CBFF1F1A60BF}">
      <dgm:prSet/>
      <dgm:spPr/>
      <dgm:t>
        <a:bodyPr/>
        <a:lstStyle/>
        <a:p>
          <a:endParaRPr lang="en-US"/>
        </a:p>
      </dgm:t>
    </dgm:pt>
    <dgm:pt modelId="{74610AEA-D1C9-014C-9883-0A4AFE576E58}" type="sibTrans" cxnId="{6DDED172-39B2-8543-A1B0-CBFF1F1A60BF}">
      <dgm:prSet/>
      <dgm:spPr/>
      <dgm:t>
        <a:bodyPr/>
        <a:lstStyle/>
        <a:p>
          <a:endParaRPr lang="en-US"/>
        </a:p>
      </dgm:t>
    </dgm:pt>
    <dgm:pt modelId="{7F8359A4-9954-594A-82ED-B9B170587233}">
      <dgm:prSet phldrT="[Text]"/>
      <dgm:spPr/>
      <dgm:t>
        <a:bodyPr/>
        <a:lstStyle/>
        <a:p>
          <a:r>
            <a:rPr lang="en-US" b="1" dirty="0" smtClean="0"/>
            <a:t>HOMOPHOBIA</a:t>
          </a:r>
          <a:endParaRPr lang="en-US" b="1" dirty="0"/>
        </a:p>
      </dgm:t>
    </dgm:pt>
    <dgm:pt modelId="{AFBDA70E-0EC3-884C-8198-D2D86EC6EB40}" type="parTrans" cxnId="{14007456-8EC0-D34F-9856-D358CC47C57A}">
      <dgm:prSet/>
      <dgm:spPr/>
      <dgm:t>
        <a:bodyPr/>
        <a:lstStyle/>
        <a:p>
          <a:endParaRPr lang="en-US"/>
        </a:p>
      </dgm:t>
    </dgm:pt>
    <dgm:pt modelId="{217EC4E7-E25F-D549-A620-FF34939CE271}" type="sibTrans" cxnId="{14007456-8EC0-D34F-9856-D358CC47C57A}">
      <dgm:prSet/>
      <dgm:spPr/>
      <dgm:t>
        <a:bodyPr/>
        <a:lstStyle/>
        <a:p>
          <a:endParaRPr lang="en-US"/>
        </a:p>
      </dgm:t>
    </dgm:pt>
    <dgm:pt modelId="{1341F903-2C2D-254E-9EE7-DCB0CEDDBCCD}" type="pres">
      <dgm:prSet presAssocID="{70F3EBD9-9537-564F-801A-2A1B482FA81A}" presName="linearFlow" presStyleCnt="0">
        <dgm:presLayoutVars>
          <dgm:dir/>
          <dgm:resizeHandles val="exact"/>
        </dgm:presLayoutVars>
      </dgm:prSet>
      <dgm:spPr/>
    </dgm:pt>
    <dgm:pt modelId="{2AD87723-E51C-9C49-9D01-66E972E8AC58}" type="pres">
      <dgm:prSet presAssocID="{8FFF7FDE-7485-F948-9286-4A1CEE32A08D}" presName="node" presStyleLbl="node1" presStyleIdx="0" presStyleCnt="3" custLinFactX="113" custLinFactNeighborX="100000" custLinFactNeighborY="-14819">
        <dgm:presLayoutVars>
          <dgm:bulletEnabled val="1"/>
        </dgm:presLayoutVars>
      </dgm:prSet>
      <dgm:spPr/>
      <dgm:t>
        <a:bodyPr/>
        <a:lstStyle/>
        <a:p>
          <a:endParaRPr lang="en-US"/>
        </a:p>
      </dgm:t>
    </dgm:pt>
    <dgm:pt modelId="{F0D6BF68-A040-A34E-A8A4-6826A4667EBC}" type="pres">
      <dgm:prSet presAssocID="{9CC6BCC1-3A76-E34B-B77F-996BB141A82A}" presName="spacerL" presStyleCnt="0"/>
      <dgm:spPr/>
    </dgm:pt>
    <dgm:pt modelId="{394944EC-AF2F-B64C-ADB6-C0725D27ECEC}" type="pres">
      <dgm:prSet presAssocID="{9CC6BCC1-3A76-E34B-B77F-996BB141A82A}" presName="sibTrans" presStyleLbl="sibTrans2D1" presStyleIdx="0" presStyleCnt="2"/>
      <dgm:spPr/>
      <dgm:t>
        <a:bodyPr/>
        <a:lstStyle/>
        <a:p>
          <a:endParaRPr lang="en-US"/>
        </a:p>
      </dgm:t>
    </dgm:pt>
    <dgm:pt modelId="{E9C192FF-C792-C54A-9C7E-034A787EA28F}" type="pres">
      <dgm:prSet presAssocID="{9CC6BCC1-3A76-E34B-B77F-996BB141A82A}" presName="spacerR" presStyleCnt="0"/>
      <dgm:spPr/>
    </dgm:pt>
    <dgm:pt modelId="{B23AE6A4-3EBB-AB46-9519-C839E19EF167}" type="pres">
      <dgm:prSet presAssocID="{88DD02E4-893C-6946-B153-F95F4EA3911E}" presName="node" presStyleLbl="node1" presStyleIdx="1" presStyleCnt="3" custLinFactNeighborY="-14819">
        <dgm:presLayoutVars>
          <dgm:bulletEnabled val="1"/>
        </dgm:presLayoutVars>
      </dgm:prSet>
      <dgm:spPr/>
      <dgm:t>
        <a:bodyPr/>
        <a:lstStyle/>
        <a:p>
          <a:endParaRPr lang="en-US"/>
        </a:p>
      </dgm:t>
    </dgm:pt>
    <dgm:pt modelId="{6451B141-BEB6-0944-A93F-415BD291D9C7}" type="pres">
      <dgm:prSet presAssocID="{74610AEA-D1C9-014C-9883-0A4AFE576E58}" presName="spacerL" presStyleCnt="0"/>
      <dgm:spPr/>
    </dgm:pt>
    <dgm:pt modelId="{6AAC479B-07D3-374A-A447-7D7BD54DEA53}" type="pres">
      <dgm:prSet presAssocID="{74610AEA-D1C9-014C-9883-0A4AFE576E58}" presName="sibTrans" presStyleLbl="sibTrans2D1" presStyleIdx="1" presStyleCnt="2"/>
      <dgm:spPr/>
      <dgm:t>
        <a:bodyPr/>
        <a:lstStyle/>
        <a:p>
          <a:endParaRPr lang="en-US"/>
        </a:p>
      </dgm:t>
    </dgm:pt>
    <dgm:pt modelId="{CF6578AD-ED84-F04C-A4B4-F554E0E6F1F0}" type="pres">
      <dgm:prSet presAssocID="{74610AEA-D1C9-014C-9883-0A4AFE576E58}" presName="spacerR" presStyleCnt="0"/>
      <dgm:spPr/>
    </dgm:pt>
    <dgm:pt modelId="{3BD0BC8C-5C3E-DF48-A0A9-72E2B4FF4DF8}" type="pres">
      <dgm:prSet presAssocID="{7F8359A4-9954-594A-82ED-B9B170587233}" presName="node" presStyleLbl="node1" presStyleIdx="2" presStyleCnt="3" custLinFactNeighborX="930" custLinFactNeighborY="-14819">
        <dgm:presLayoutVars>
          <dgm:bulletEnabled val="1"/>
        </dgm:presLayoutVars>
      </dgm:prSet>
      <dgm:spPr/>
      <dgm:t>
        <a:bodyPr/>
        <a:lstStyle/>
        <a:p>
          <a:endParaRPr lang="en-US"/>
        </a:p>
      </dgm:t>
    </dgm:pt>
  </dgm:ptLst>
  <dgm:cxnLst>
    <dgm:cxn modelId="{6DDED172-39B2-8543-A1B0-CBFF1F1A60BF}" srcId="{70F3EBD9-9537-564F-801A-2A1B482FA81A}" destId="{88DD02E4-893C-6946-B153-F95F4EA3911E}" srcOrd="1" destOrd="0" parTransId="{51905DD9-1E79-CB48-BD0F-7BE5A3FBECA6}" sibTransId="{74610AEA-D1C9-014C-9883-0A4AFE576E58}"/>
    <dgm:cxn modelId="{897B6B1F-386F-6140-9325-BE73F84D2005}" type="presOf" srcId="{70F3EBD9-9537-564F-801A-2A1B482FA81A}" destId="{1341F903-2C2D-254E-9EE7-DCB0CEDDBCCD}" srcOrd="0" destOrd="0" presId="urn:microsoft.com/office/officeart/2005/8/layout/equation1"/>
    <dgm:cxn modelId="{14007456-8EC0-D34F-9856-D358CC47C57A}" srcId="{70F3EBD9-9537-564F-801A-2A1B482FA81A}" destId="{7F8359A4-9954-594A-82ED-B9B170587233}" srcOrd="2" destOrd="0" parTransId="{AFBDA70E-0EC3-884C-8198-D2D86EC6EB40}" sibTransId="{217EC4E7-E25F-D549-A620-FF34939CE271}"/>
    <dgm:cxn modelId="{ACFF657F-4407-C345-BEC4-FF93E17F4D3D}" type="presOf" srcId="{8FFF7FDE-7485-F948-9286-4A1CEE32A08D}" destId="{2AD87723-E51C-9C49-9D01-66E972E8AC58}" srcOrd="0" destOrd="0" presId="urn:microsoft.com/office/officeart/2005/8/layout/equation1"/>
    <dgm:cxn modelId="{DB856616-D412-154C-806D-4BD184611C90}" type="presOf" srcId="{74610AEA-D1C9-014C-9883-0A4AFE576E58}" destId="{6AAC479B-07D3-374A-A447-7D7BD54DEA53}" srcOrd="0" destOrd="0" presId="urn:microsoft.com/office/officeart/2005/8/layout/equation1"/>
    <dgm:cxn modelId="{91F161A7-1CCD-4C4B-8D9D-6A79FA27633A}" type="presOf" srcId="{7F8359A4-9954-594A-82ED-B9B170587233}" destId="{3BD0BC8C-5C3E-DF48-A0A9-72E2B4FF4DF8}" srcOrd="0" destOrd="0" presId="urn:microsoft.com/office/officeart/2005/8/layout/equation1"/>
    <dgm:cxn modelId="{ECAB4B41-C6F2-BA4B-B1A8-22E4C3C2343F}" srcId="{70F3EBD9-9537-564F-801A-2A1B482FA81A}" destId="{8FFF7FDE-7485-F948-9286-4A1CEE32A08D}" srcOrd="0" destOrd="0" parTransId="{1C030B56-B211-B94F-8C3D-1559366791A6}" sibTransId="{9CC6BCC1-3A76-E34B-B77F-996BB141A82A}"/>
    <dgm:cxn modelId="{9C4276C2-D2C1-C048-8D28-336F513D3813}" type="presOf" srcId="{9CC6BCC1-3A76-E34B-B77F-996BB141A82A}" destId="{394944EC-AF2F-B64C-ADB6-C0725D27ECEC}" srcOrd="0" destOrd="0" presId="urn:microsoft.com/office/officeart/2005/8/layout/equation1"/>
    <dgm:cxn modelId="{C1D812EE-2B2E-C847-AA0E-33F1F09C5595}" type="presOf" srcId="{88DD02E4-893C-6946-B153-F95F4EA3911E}" destId="{B23AE6A4-3EBB-AB46-9519-C839E19EF167}" srcOrd="0" destOrd="0" presId="urn:microsoft.com/office/officeart/2005/8/layout/equation1"/>
    <dgm:cxn modelId="{5DFE39AE-F0CA-774A-8FEF-39E1DF07F83B}" type="presParOf" srcId="{1341F903-2C2D-254E-9EE7-DCB0CEDDBCCD}" destId="{2AD87723-E51C-9C49-9D01-66E972E8AC58}" srcOrd="0" destOrd="0" presId="urn:microsoft.com/office/officeart/2005/8/layout/equation1"/>
    <dgm:cxn modelId="{CEF27B96-BC04-D743-A739-F8263ED41294}" type="presParOf" srcId="{1341F903-2C2D-254E-9EE7-DCB0CEDDBCCD}" destId="{F0D6BF68-A040-A34E-A8A4-6826A4667EBC}" srcOrd="1" destOrd="0" presId="urn:microsoft.com/office/officeart/2005/8/layout/equation1"/>
    <dgm:cxn modelId="{326DACF9-788E-A74D-A6AE-2C5219219FD5}" type="presParOf" srcId="{1341F903-2C2D-254E-9EE7-DCB0CEDDBCCD}" destId="{394944EC-AF2F-B64C-ADB6-C0725D27ECEC}" srcOrd="2" destOrd="0" presId="urn:microsoft.com/office/officeart/2005/8/layout/equation1"/>
    <dgm:cxn modelId="{0030B992-DEE6-FB4B-9F0E-8DD1ABCB4E60}" type="presParOf" srcId="{1341F903-2C2D-254E-9EE7-DCB0CEDDBCCD}" destId="{E9C192FF-C792-C54A-9C7E-034A787EA28F}" srcOrd="3" destOrd="0" presId="urn:microsoft.com/office/officeart/2005/8/layout/equation1"/>
    <dgm:cxn modelId="{22108332-12F8-024F-9590-BA7E8B9BC7EF}" type="presParOf" srcId="{1341F903-2C2D-254E-9EE7-DCB0CEDDBCCD}" destId="{B23AE6A4-3EBB-AB46-9519-C839E19EF167}" srcOrd="4" destOrd="0" presId="urn:microsoft.com/office/officeart/2005/8/layout/equation1"/>
    <dgm:cxn modelId="{19169999-77F4-D74F-B33E-5372871192E8}" type="presParOf" srcId="{1341F903-2C2D-254E-9EE7-DCB0CEDDBCCD}" destId="{6451B141-BEB6-0944-A93F-415BD291D9C7}" srcOrd="5" destOrd="0" presId="urn:microsoft.com/office/officeart/2005/8/layout/equation1"/>
    <dgm:cxn modelId="{DF3D7E78-5E08-B146-896C-4FD6359768A5}" type="presParOf" srcId="{1341F903-2C2D-254E-9EE7-DCB0CEDDBCCD}" destId="{6AAC479B-07D3-374A-A447-7D7BD54DEA53}" srcOrd="6" destOrd="0" presId="urn:microsoft.com/office/officeart/2005/8/layout/equation1"/>
    <dgm:cxn modelId="{F2611F1F-5B8C-7D48-87ED-77FBB97B5661}" type="presParOf" srcId="{1341F903-2C2D-254E-9EE7-DCB0CEDDBCCD}" destId="{CF6578AD-ED84-F04C-A4B4-F554E0E6F1F0}" srcOrd="7" destOrd="0" presId="urn:microsoft.com/office/officeart/2005/8/layout/equation1"/>
    <dgm:cxn modelId="{8B026AB8-1A6F-E444-A546-63224B041247}" type="presParOf" srcId="{1341F903-2C2D-254E-9EE7-DCB0CEDDBCCD}" destId="{3BD0BC8C-5C3E-DF48-A0A9-72E2B4FF4DF8}" srcOrd="8" destOrd="0" presId="urn:microsoft.com/office/officeart/2005/8/layout/equation1"/>
  </dgm:cxnLst>
  <dgm:bg/>
  <dgm:whole/>
  <dgm:extLst>
    <a:ext uri="http://schemas.microsoft.com/office/drawing/2008/diagram"/>
  </dgm:extLst>
</dgm:dataModel>
</file>

<file path=ppt/diagrams/data4.xml><?xml version="1.0" encoding="utf-8"?>
<dgm:dataModel xmlns:dgm="http://schemas.openxmlformats.org/drawingml/2006/diagram" xmlns:a="http://schemas.openxmlformats.org/drawingml/2006/main">
  <dgm:ptLst>
    <dgm:pt modelId="{E00233CD-049D-7B40-9418-F9625AC6A268}" type="doc">
      <dgm:prSet loTypeId="urn:microsoft.com/office/officeart/2005/8/layout/hProcess9" loCatId="process" qsTypeId="urn:microsoft.com/office/officeart/2005/8/quickstyle/simple4" qsCatId="simple" csTypeId="urn:microsoft.com/office/officeart/2005/8/colors/accent1_2#4" csCatId="accent1" phldr="1"/>
      <dgm:spPr/>
      <dgm:t>
        <a:bodyPr/>
        <a:lstStyle/>
        <a:p>
          <a:endParaRPr lang="en-US"/>
        </a:p>
      </dgm:t>
    </dgm:pt>
    <dgm:pt modelId="{763B858E-CD77-154F-9DDF-12596B03BE33}">
      <dgm:prSet phldrT="[Text]"/>
      <dgm:spPr/>
      <dgm:t>
        <a:bodyPr/>
        <a:lstStyle/>
        <a:p>
          <a:r>
            <a:rPr lang="en-US" b="1" dirty="0" smtClean="0"/>
            <a:t>White, Patriarchal, Heterosexism</a:t>
          </a:r>
          <a:endParaRPr lang="en-US" b="1" dirty="0"/>
        </a:p>
      </dgm:t>
    </dgm:pt>
    <dgm:pt modelId="{CC0C18F9-A863-9B48-82E6-0BB952CEC359}" type="parTrans" cxnId="{CAA5D3BC-2073-CA43-88D0-9E863A966495}">
      <dgm:prSet/>
      <dgm:spPr/>
      <dgm:t>
        <a:bodyPr/>
        <a:lstStyle/>
        <a:p>
          <a:endParaRPr lang="en-US"/>
        </a:p>
      </dgm:t>
    </dgm:pt>
    <dgm:pt modelId="{8CB34A32-574E-834A-833E-0BB64E4D7DF6}" type="sibTrans" cxnId="{CAA5D3BC-2073-CA43-88D0-9E863A966495}">
      <dgm:prSet/>
      <dgm:spPr/>
      <dgm:t>
        <a:bodyPr/>
        <a:lstStyle/>
        <a:p>
          <a:endParaRPr lang="en-US"/>
        </a:p>
      </dgm:t>
    </dgm:pt>
    <dgm:pt modelId="{2D5BFD5D-5322-224E-A391-C6E8306B622B}">
      <dgm:prSet phldrT="[Text]"/>
      <dgm:spPr/>
      <dgm:t>
        <a:bodyPr/>
        <a:lstStyle/>
        <a:p>
          <a:r>
            <a:rPr lang="en-US" b="1" dirty="0" smtClean="0"/>
            <a:t>FEAR of Difference</a:t>
          </a:r>
          <a:endParaRPr lang="en-US" b="1" dirty="0"/>
        </a:p>
      </dgm:t>
    </dgm:pt>
    <dgm:pt modelId="{6D8A73CC-4923-534F-BE29-C9B906982651}" type="parTrans" cxnId="{F714D97B-ACB4-5B4A-959D-BF4A61C29187}">
      <dgm:prSet/>
      <dgm:spPr/>
      <dgm:t>
        <a:bodyPr/>
        <a:lstStyle/>
        <a:p>
          <a:endParaRPr lang="en-US"/>
        </a:p>
      </dgm:t>
    </dgm:pt>
    <dgm:pt modelId="{B660AC04-5AA1-1A45-9672-1E12F91870BC}" type="sibTrans" cxnId="{F714D97B-ACB4-5B4A-959D-BF4A61C29187}">
      <dgm:prSet/>
      <dgm:spPr/>
      <dgm:t>
        <a:bodyPr/>
        <a:lstStyle/>
        <a:p>
          <a:endParaRPr lang="en-US"/>
        </a:p>
      </dgm:t>
    </dgm:pt>
    <dgm:pt modelId="{8A823418-964E-9148-A6E1-A0EFE6A40238}">
      <dgm:prSet phldrT="[Text]" custT="1"/>
      <dgm:spPr/>
      <dgm:t>
        <a:bodyPr/>
        <a:lstStyle/>
        <a:p>
          <a:r>
            <a:rPr lang="en-US" sz="2700" b="1" dirty="0" smtClean="0"/>
            <a:t>RACISM, </a:t>
          </a:r>
          <a:r>
            <a:rPr lang="en-US" sz="1800" b="1" dirty="0" smtClean="0"/>
            <a:t>Domestic Violence</a:t>
          </a:r>
          <a:r>
            <a:rPr lang="en-US" sz="2700" b="1" dirty="0" smtClean="0"/>
            <a:t>, Homophobia</a:t>
          </a:r>
          <a:endParaRPr lang="en-US" sz="2700" b="1" dirty="0"/>
        </a:p>
      </dgm:t>
    </dgm:pt>
    <dgm:pt modelId="{7BBAF861-6830-8449-8389-D06BF50CDF49}" type="parTrans" cxnId="{7B992959-F2BA-9649-B007-9C5EA46486D1}">
      <dgm:prSet/>
      <dgm:spPr/>
      <dgm:t>
        <a:bodyPr/>
        <a:lstStyle/>
        <a:p>
          <a:endParaRPr lang="en-US"/>
        </a:p>
      </dgm:t>
    </dgm:pt>
    <dgm:pt modelId="{D5CB5D22-C150-6143-A495-3F4F3601DE22}" type="sibTrans" cxnId="{7B992959-F2BA-9649-B007-9C5EA46486D1}">
      <dgm:prSet/>
      <dgm:spPr/>
      <dgm:t>
        <a:bodyPr/>
        <a:lstStyle/>
        <a:p>
          <a:endParaRPr lang="en-US"/>
        </a:p>
      </dgm:t>
    </dgm:pt>
    <dgm:pt modelId="{935896B3-664C-B947-86DB-2FBC1550B2F2}" type="pres">
      <dgm:prSet presAssocID="{E00233CD-049D-7B40-9418-F9625AC6A268}" presName="CompostProcess" presStyleCnt="0">
        <dgm:presLayoutVars>
          <dgm:dir/>
          <dgm:resizeHandles val="exact"/>
        </dgm:presLayoutVars>
      </dgm:prSet>
      <dgm:spPr/>
      <dgm:t>
        <a:bodyPr/>
        <a:lstStyle/>
        <a:p>
          <a:endParaRPr lang="en-US"/>
        </a:p>
      </dgm:t>
    </dgm:pt>
    <dgm:pt modelId="{E3A47565-FEBE-2A4D-BBB0-E0234AF327DF}" type="pres">
      <dgm:prSet presAssocID="{E00233CD-049D-7B40-9418-F9625AC6A268}" presName="arrow" presStyleLbl="bgShp" presStyleIdx="0" presStyleCnt="1"/>
      <dgm:spPr/>
    </dgm:pt>
    <dgm:pt modelId="{89398BCC-8E47-0649-8A4F-BFF37A12E10F}" type="pres">
      <dgm:prSet presAssocID="{E00233CD-049D-7B40-9418-F9625AC6A268}" presName="linearProcess" presStyleCnt="0"/>
      <dgm:spPr/>
    </dgm:pt>
    <dgm:pt modelId="{2ACFD02C-4C0C-4241-AC30-66CA327A8272}" type="pres">
      <dgm:prSet presAssocID="{763B858E-CD77-154F-9DDF-12596B03BE33}" presName="textNode" presStyleLbl="node1" presStyleIdx="0" presStyleCnt="3">
        <dgm:presLayoutVars>
          <dgm:bulletEnabled val="1"/>
        </dgm:presLayoutVars>
      </dgm:prSet>
      <dgm:spPr/>
      <dgm:t>
        <a:bodyPr/>
        <a:lstStyle/>
        <a:p>
          <a:endParaRPr lang="en-US"/>
        </a:p>
      </dgm:t>
    </dgm:pt>
    <dgm:pt modelId="{05F9CF4A-697F-AE46-9678-3EC9AF16DC87}" type="pres">
      <dgm:prSet presAssocID="{8CB34A32-574E-834A-833E-0BB64E4D7DF6}" presName="sibTrans" presStyleCnt="0"/>
      <dgm:spPr/>
    </dgm:pt>
    <dgm:pt modelId="{2BE24068-C677-A24E-AD86-1CA551665A12}" type="pres">
      <dgm:prSet presAssocID="{2D5BFD5D-5322-224E-A391-C6E8306B622B}" presName="textNode" presStyleLbl="node1" presStyleIdx="1" presStyleCnt="3">
        <dgm:presLayoutVars>
          <dgm:bulletEnabled val="1"/>
        </dgm:presLayoutVars>
      </dgm:prSet>
      <dgm:spPr/>
      <dgm:t>
        <a:bodyPr/>
        <a:lstStyle/>
        <a:p>
          <a:endParaRPr lang="en-US"/>
        </a:p>
      </dgm:t>
    </dgm:pt>
    <dgm:pt modelId="{D98710EA-6F28-854F-86C8-9451FE08DC71}" type="pres">
      <dgm:prSet presAssocID="{B660AC04-5AA1-1A45-9672-1E12F91870BC}" presName="sibTrans" presStyleCnt="0"/>
      <dgm:spPr/>
    </dgm:pt>
    <dgm:pt modelId="{57A0B6E4-CC16-A943-8B29-7FCFAAC4DB43}" type="pres">
      <dgm:prSet presAssocID="{8A823418-964E-9148-A6E1-A0EFE6A40238}" presName="textNode" presStyleLbl="node1" presStyleIdx="2" presStyleCnt="3">
        <dgm:presLayoutVars>
          <dgm:bulletEnabled val="1"/>
        </dgm:presLayoutVars>
      </dgm:prSet>
      <dgm:spPr/>
      <dgm:t>
        <a:bodyPr/>
        <a:lstStyle/>
        <a:p>
          <a:endParaRPr lang="en-US"/>
        </a:p>
      </dgm:t>
    </dgm:pt>
  </dgm:ptLst>
  <dgm:cxnLst>
    <dgm:cxn modelId="{08C3969D-DBB5-B142-BDC7-A295DE058273}" type="presOf" srcId="{2D5BFD5D-5322-224E-A391-C6E8306B622B}" destId="{2BE24068-C677-A24E-AD86-1CA551665A12}" srcOrd="0" destOrd="0" presId="urn:microsoft.com/office/officeart/2005/8/layout/hProcess9"/>
    <dgm:cxn modelId="{CAA5D3BC-2073-CA43-88D0-9E863A966495}" srcId="{E00233CD-049D-7B40-9418-F9625AC6A268}" destId="{763B858E-CD77-154F-9DDF-12596B03BE33}" srcOrd="0" destOrd="0" parTransId="{CC0C18F9-A863-9B48-82E6-0BB952CEC359}" sibTransId="{8CB34A32-574E-834A-833E-0BB64E4D7DF6}"/>
    <dgm:cxn modelId="{F1FCF3A5-1AF3-AD4E-9C3E-E315A0BF8320}" type="presOf" srcId="{8A823418-964E-9148-A6E1-A0EFE6A40238}" destId="{57A0B6E4-CC16-A943-8B29-7FCFAAC4DB43}" srcOrd="0" destOrd="0" presId="urn:microsoft.com/office/officeart/2005/8/layout/hProcess9"/>
    <dgm:cxn modelId="{838E5082-ADEF-8343-BDC0-9624D019B3F7}" type="presOf" srcId="{763B858E-CD77-154F-9DDF-12596B03BE33}" destId="{2ACFD02C-4C0C-4241-AC30-66CA327A8272}" srcOrd="0" destOrd="0" presId="urn:microsoft.com/office/officeart/2005/8/layout/hProcess9"/>
    <dgm:cxn modelId="{F714D97B-ACB4-5B4A-959D-BF4A61C29187}" srcId="{E00233CD-049D-7B40-9418-F9625AC6A268}" destId="{2D5BFD5D-5322-224E-A391-C6E8306B622B}" srcOrd="1" destOrd="0" parTransId="{6D8A73CC-4923-534F-BE29-C9B906982651}" sibTransId="{B660AC04-5AA1-1A45-9672-1E12F91870BC}"/>
    <dgm:cxn modelId="{7B992959-F2BA-9649-B007-9C5EA46486D1}" srcId="{E00233CD-049D-7B40-9418-F9625AC6A268}" destId="{8A823418-964E-9148-A6E1-A0EFE6A40238}" srcOrd="2" destOrd="0" parTransId="{7BBAF861-6830-8449-8389-D06BF50CDF49}" sibTransId="{D5CB5D22-C150-6143-A495-3F4F3601DE22}"/>
    <dgm:cxn modelId="{5783865C-27FC-DC44-B4FC-3D3DE16CE0A4}" type="presOf" srcId="{E00233CD-049D-7B40-9418-F9625AC6A268}" destId="{935896B3-664C-B947-86DB-2FBC1550B2F2}" srcOrd="0" destOrd="0" presId="urn:microsoft.com/office/officeart/2005/8/layout/hProcess9"/>
    <dgm:cxn modelId="{48549142-F61E-6645-87C4-ADDE8406DCC0}" type="presParOf" srcId="{935896B3-664C-B947-86DB-2FBC1550B2F2}" destId="{E3A47565-FEBE-2A4D-BBB0-E0234AF327DF}" srcOrd="0" destOrd="0" presId="urn:microsoft.com/office/officeart/2005/8/layout/hProcess9"/>
    <dgm:cxn modelId="{251ADD3A-C95B-354E-AE37-5F2A93556BCF}" type="presParOf" srcId="{935896B3-664C-B947-86DB-2FBC1550B2F2}" destId="{89398BCC-8E47-0649-8A4F-BFF37A12E10F}" srcOrd="1" destOrd="0" presId="urn:microsoft.com/office/officeart/2005/8/layout/hProcess9"/>
    <dgm:cxn modelId="{EDE9B1C0-4B82-ED4E-ADE1-730891CC1A9D}" type="presParOf" srcId="{89398BCC-8E47-0649-8A4F-BFF37A12E10F}" destId="{2ACFD02C-4C0C-4241-AC30-66CA327A8272}" srcOrd="0" destOrd="0" presId="urn:microsoft.com/office/officeart/2005/8/layout/hProcess9"/>
    <dgm:cxn modelId="{64C830B6-1291-7F45-965F-8C24165760DF}" type="presParOf" srcId="{89398BCC-8E47-0649-8A4F-BFF37A12E10F}" destId="{05F9CF4A-697F-AE46-9678-3EC9AF16DC87}" srcOrd="1" destOrd="0" presId="urn:microsoft.com/office/officeart/2005/8/layout/hProcess9"/>
    <dgm:cxn modelId="{D1FF4B72-768F-074B-8428-7361944A126F}" type="presParOf" srcId="{89398BCC-8E47-0649-8A4F-BFF37A12E10F}" destId="{2BE24068-C677-A24E-AD86-1CA551665A12}" srcOrd="2" destOrd="0" presId="urn:microsoft.com/office/officeart/2005/8/layout/hProcess9"/>
    <dgm:cxn modelId="{7387396F-2D18-9C41-B59B-0A8F86EA6226}" type="presParOf" srcId="{89398BCC-8E47-0649-8A4F-BFF37A12E10F}" destId="{D98710EA-6F28-854F-86C8-9451FE08DC71}" srcOrd="3" destOrd="0" presId="urn:microsoft.com/office/officeart/2005/8/layout/hProcess9"/>
    <dgm:cxn modelId="{DC97D4BB-D786-5041-A7CE-5DD3A0920EF8}" type="presParOf" srcId="{89398BCC-8E47-0649-8A4F-BFF37A12E10F}" destId="{57A0B6E4-CC16-A943-8B29-7FCFAAC4DB43}" srcOrd="4" destOrd="0" presId="urn:microsoft.com/office/officeart/2005/8/layout/hProcess9"/>
  </dgm:cxnLst>
  <dgm:bg/>
  <dgm:whole/>
  <dgm:extLst>
    <a:ext uri="http://schemas.microsoft.com/office/drawing/2008/diagram"/>
  </dgm:extLst>
</dgm:dataModel>
</file>

<file path=ppt/diagrams/data5.xml><?xml version="1.0" encoding="utf-8"?>
<dgm:dataModel xmlns:dgm="http://schemas.openxmlformats.org/drawingml/2006/diagram" xmlns:a="http://schemas.openxmlformats.org/drawingml/2006/main">
  <dgm:ptLst>
    <dgm:pt modelId="{8DE3AA45-DE3A-9B48-91A8-98206685CE39}" type="doc">
      <dgm:prSet loTypeId="urn:microsoft.com/office/officeart/2005/8/layout/hProcess3" loCatId="process" qsTypeId="urn:microsoft.com/office/officeart/2005/8/quickstyle/simple2" qsCatId="simple" csTypeId="urn:microsoft.com/office/officeart/2005/8/colors/accent1_2#5" csCatId="accent1" phldr="1"/>
      <dgm:spPr/>
      <dgm:t>
        <a:bodyPr/>
        <a:lstStyle/>
        <a:p>
          <a:endParaRPr lang="en-US"/>
        </a:p>
      </dgm:t>
    </dgm:pt>
    <dgm:pt modelId="{6C02A29F-E754-DA43-AD9C-768C647E219F}">
      <dgm:prSet custT="1"/>
      <dgm:spPr/>
      <dgm:t>
        <a:bodyPr/>
        <a:lstStyle/>
        <a:p>
          <a:pPr rtl="0"/>
          <a:r>
            <a:rPr lang="en-US" sz="5400" b="1" baseline="0" dirty="0" smtClean="0"/>
            <a:t>‘Social Inclusion’ = </a:t>
          </a:r>
          <a:r>
            <a:rPr lang="en-US" sz="4000" b="1" baseline="0" dirty="0" smtClean="0"/>
            <a:t/>
          </a:r>
          <a:br>
            <a:rPr lang="en-US" sz="4000" b="1" baseline="0" dirty="0" smtClean="0"/>
          </a:br>
          <a:r>
            <a:rPr lang="en-US" sz="4000" b="1" baseline="0" dirty="0" smtClean="0"/>
            <a:t>VALUING DIFFERENCE</a:t>
          </a:r>
          <a:endParaRPr lang="en-US" sz="4000" b="1" baseline="0" dirty="0"/>
        </a:p>
      </dgm:t>
    </dgm:pt>
    <dgm:pt modelId="{B56B5855-C0DE-C74B-8107-708C16C4AB64}" type="parTrans" cxnId="{99A4FDB6-0B66-2743-B9CA-ABA9E8F53A9A}">
      <dgm:prSet/>
      <dgm:spPr/>
      <dgm:t>
        <a:bodyPr/>
        <a:lstStyle/>
        <a:p>
          <a:endParaRPr lang="en-US"/>
        </a:p>
      </dgm:t>
    </dgm:pt>
    <dgm:pt modelId="{B352E771-49B2-1E40-B8A3-7764D5115323}" type="sibTrans" cxnId="{99A4FDB6-0B66-2743-B9CA-ABA9E8F53A9A}">
      <dgm:prSet/>
      <dgm:spPr/>
      <dgm:t>
        <a:bodyPr/>
        <a:lstStyle/>
        <a:p>
          <a:endParaRPr lang="en-US"/>
        </a:p>
      </dgm:t>
    </dgm:pt>
    <dgm:pt modelId="{5E9ECA7B-792E-ED48-A918-099852196985}" type="pres">
      <dgm:prSet presAssocID="{8DE3AA45-DE3A-9B48-91A8-98206685CE39}" presName="Name0" presStyleCnt="0">
        <dgm:presLayoutVars>
          <dgm:dir/>
          <dgm:animLvl val="lvl"/>
          <dgm:resizeHandles val="exact"/>
        </dgm:presLayoutVars>
      </dgm:prSet>
      <dgm:spPr/>
      <dgm:t>
        <a:bodyPr/>
        <a:lstStyle/>
        <a:p>
          <a:endParaRPr lang="en-US"/>
        </a:p>
      </dgm:t>
    </dgm:pt>
    <dgm:pt modelId="{3007EB33-FAE3-5843-9FC6-C4CA859ACF72}" type="pres">
      <dgm:prSet presAssocID="{8DE3AA45-DE3A-9B48-91A8-98206685CE39}" presName="dummy" presStyleCnt="0"/>
      <dgm:spPr/>
    </dgm:pt>
    <dgm:pt modelId="{279E11CF-4525-CF4F-9C83-CE11E3C8ACB7}" type="pres">
      <dgm:prSet presAssocID="{8DE3AA45-DE3A-9B48-91A8-98206685CE39}" presName="linH" presStyleCnt="0"/>
      <dgm:spPr/>
    </dgm:pt>
    <dgm:pt modelId="{7570FCCE-C9DD-3848-A55C-D90BE0E44546}" type="pres">
      <dgm:prSet presAssocID="{8DE3AA45-DE3A-9B48-91A8-98206685CE39}" presName="padding1" presStyleCnt="0"/>
      <dgm:spPr/>
    </dgm:pt>
    <dgm:pt modelId="{01DF39FB-45AC-4842-B0C3-1E4C17B5D3B6}" type="pres">
      <dgm:prSet presAssocID="{6C02A29F-E754-DA43-AD9C-768C647E219F}" presName="linV" presStyleCnt="0"/>
      <dgm:spPr/>
    </dgm:pt>
    <dgm:pt modelId="{9B33FC08-9825-124C-9C36-FA0219A98456}" type="pres">
      <dgm:prSet presAssocID="{6C02A29F-E754-DA43-AD9C-768C647E219F}" presName="spVertical1" presStyleCnt="0"/>
      <dgm:spPr/>
    </dgm:pt>
    <dgm:pt modelId="{4085770C-779B-EB4B-A821-4C146280D418}" type="pres">
      <dgm:prSet presAssocID="{6C02A29F-E754-DA43-AD9C-768C647E219F}" presName="parTx" presStyleLbl="revTx" presStyleIdx="0" presStyleCnt="1">
        <dgm:presLayoutVars>
          <dgm:chMax val="0"/>
          <dgm:chPref val="0"/>
          <dgm:bulletEnabled val="1"/>
        </dgm:presLayoutVars>
      </dgm:prSet>
      <dgm:spPr/>
      <dgm:t>
        <a:bodyPr/>
        <a:lstStyle/>
        <a:p>
          <a:endParaRPr lang="en-US"/>
        </a:p>
      </dgm:t>
    </dgm:pt>
    <dgm:pt modelId="{EFB9D612-8AF5-C345-8E9C-9B05BAA85A21}" type="pres">
      <dgm:prSet presAssocID="{6C02A29F-E754-DA43-AD9C-768C647E219F}" presName="spVertical2" presStyleCnt="0"/>
      <dgm:spPr/>
    </dgm:pt>
    <dgm:pt modelId="{ABD26513-FECD-E24B-9017-2362E9803607}" type="pres">
      <dgm:prSet presAssocID="{6C02A29F-E754-DA43-AD9C-768C647E219F}" presName="spVertical3" presStyleCnt="0"/>
      <dgm:spPr/>
    </dgm:pt>
    <dgm:pt modelId="{2C71328C-A852-284F-8F87-D5FF06CA770A}" type="pres">
      <dgm:prSet presAssocID="{8DE3AA45-DE3A-9B48-91A8-98206685CE39}" presName="padding2" presStyleCnt="0"/>
      <dgm:spPr/>
    </dgm:pt>
    <dgm:pt modelId="{F6895211-7B26-9E4E-9219-44D81D607EFF}" type="pres">
      <dgm:prSet presAssocID="{8DE3AA45-DE3A-9B48-91A8-98206685CE39}" presName="negArrow" presStyleCnt="0"/>
      <dgm:spPr/>
    </dgm:pt>
    <dgm:pt modelId="{70995B16-0013-A942-8429-8EE4DB248F51}" type="pres">
      <dgm:prSet presAssocID="{8DE3AA45-DE3A-9B48-91A8-98206685CE39}" presName="backgroundArrow" presStyleLbl="node1" presStyleIdx="0" presStyleCnt="1" custLinFactNeighborY="6730"/>
      <dgm:spPr>
        <a:prstGeom prst="heart">
          <a:avLst/>
        </a:prstGeom>
      </dgm:spPr>
    </dgm:pt>
  </dgm:ptLst>
  <dgm:cxnLst>
    <dgm:cxn modelId="{CDF41C61-B0AC-194E-A66A-8BE9F2196501}" type="presOf" srcId="{8DE3AA45-DE3A-9B48-91A8-98206685CE39}" destId="{5E9ECA7B-792E-ED48-A918-099852196985}" srcOrd="0" destOrd="0" presId="urn:microsoft.com/office/officeart/2005/8/layout/hProcess3"/>
    <dgm:cxn modelId="{DBB76141-3163-6D46-88E0-86CAF3543BBF}" type="presOf" srcId="{6C02A29F-E754-DA43-AD9C-768C647E219F}" destId="{4085770C-779B-EB4B-A821-4C146280D418}" srcOrd="0" destOrd="0" presId="urn:microsoft.com/office/officeart/2005/8/layout/hProcess3"/>
    <dgm:cxn modelId="{99A4FDB6-0B66-2743-B9CA-ABA9E8F53A9A}" srcId="{8DE3AA45-DE3A-9B48-91A8-98206685CE39}" destId="{6C02A29F-E754-DA43-AD9C-768C647E219F}" srcOrd="0" destOrd="0" parTransId="{B56B5855-C0DE-C74B-8107-708C16C4AB64}" sibTransId="{B352E771-49B2-1E40-B8A3-7764D5115323}"/>
    <dgm:cxn modelId="{D1DF1D3E-F177-E54C-A041-70F2F0F98542}" type="presParOf" srcId="{5E9ECA7B-792E-ED48-A918-099852196985}" destId="{3007EB33-FAE3-5843-9FC6-C4CA859ACF72}" srcOrd="0" destOrd="0" presId="urn:microsoft.com/office/officeart/2005/8/layout/hProcess3"/>
    <dgm:cxn modelId="{AC418478-42B9-D141-AB47-1B931EC8F095}" type="presParOf" srcId="{5E9ECA7B-792E-ED48-A918-099852196985}" destId="{279E11CF-4525-CF4F-9C83-CE11E3C8ACB7}" srcOrd="1" destOrd="0" presId="urn:microsoft.com/office/officeart/2005/8/layout/hProcess3"/>
    <dgm:cxn modelId="{E8DED3FD-6564-8B40-8BB1-43962C0538A4}" type="presParOf" srcId="{279E11CF-4525-CF4F-9C83-CE11E3C8ACB7}" destId="{7570FCCE-C9DD-3848-A55C-D90BE0E44546}" srcOrd="0" destOrd="0" presId="urn:microsoft.com/office/officeart/2005/8/layout/hProcess3"/>
    <dgm:cxn modelId="{C3A74BE7-FD53-0540-9D22-0975AE99D2DF}" type="presParOf" srcId="{279E11CF-4525-CF4F-9C83-CE11E3C8ACB7}" destId="{01DF39FB-45AC-4842-B0C3-1E4C17B5D3B6}" srcOrd="1" destOrd="0" presId="urn:microsoft.com/office/officeart/2005/8/layout/hProcess3"/>
    <dgm:cxn modelId="{DF1E7A13-390F-0245-ACFB-BDDA54370F6F}" type="presParOf" srcId="{01DF39FB-45AC-4842-B0C3-1E4C17B5D3B6}" destId="{9B33FC08-9825-124C-9C36-FA0219A98456}" srcOrd="0" destOrd="0" presId="urn:microsoft.com/office/officeart/2005/8/layout/hProcess3"/>
    <dgm:cxn modelId="{B041E8FF-543B-1E40-8AFF-4C763EB3ED6A}" type="presParOf" srcId="{01DF39FB-45AC-4842-B0C3-1E4C17B5D3B6}" destId="{4085770C-779B-EB4B-A821-4C146280D418}" srcOrd="1" destOrd="0" presId="urn:microsoft.com/office/officeart/2005/8/layout/hProcess3"/>
    <dgm:cxn modelId="{3668282B-2060-D848-B349-1E8D134A9DC0}" type="presParOf" srcId="{01DF39FB-45AC-4842-B0C3-1E4C17B5D3B6}" destId="{EFB9D612-8AF5-C345-8E9C-9B05BAA85A21}" srcOrd="2" destOrd="0" presId="urn:microsoft.com/office/officeart/2005/8/layout/hProcess3"/>
    <dgm:cxn modelId="{EF4DD2F0-B5DF-C742-87A1-F95113C9DC53}" type="presParOf" srcId="{01DF39FB-45AC-4842-B0C3-1E4C17B5D3B6}" destId="{ABD26513-FECD-E24B-9017-2362E9803607}" srcOrd="3" destOrd="0" presId="urn:microsoft.com/office/officeart/2005/8/layout/hProcess3"/>
    <dgm:cxn modelId="{DDB05379-C911-E64C-95C9-B599AC4DA3F7}" type="presParOf" srcId="{279E11CF-4525-CF4F-9C83-CE11E3C8ACB7}" destId="{2C71328C-A852-284F-8F87-D5FF06CA770A}" srcOrd="2" destOrd="0" presId="urn:microsoft.com/office/officeart/2005/8/layout/hProcess3"/>
    <dgm:cxn modelId="{472C9086-4150-754D-9F69-63B71474739E}" type="presParOf" srcId="{279E11CF-4525-CF4F-9C83-CE11E3C8ACB7}" destId="{F6895211-7B26-9E4E-9219-44D81D607EFF}" srcOrd="3" destOrd="0" presId="urn:microsoft.com/office/officeart/2005/8/layout/hProcess3"/>
    <dgm:cxn modelId="{E3B39F74-6387-A549-A06E-A22744DD2C83}" type="presParOf" srcId="{279E11CF-4525-CF4F-9C83-CE11E3C8ACB7}" destId="{70995B16-0013-A942-8429-8EE4DB248F51}" srcOrd="4" destOrd="0" presId="urn:microsoft.com/office/officeart/2005/8/layout/hProcess3"/>
  </dgm:cxnLst>
  <dgm:bg/>
  <dgm:whole/>
  <dgm:extLst>
    <a:ext uri="http://schemas.microsoft.com/office/drawing/2008/diagram"/>
  </dgm:extLst>
</dgm:dataModel>
</file>

<file path=ppt/diagrams/data6.xml><?xml version="1.0" encoding="utf-8"?>
<dgm:dataModel xmlns:dgm="http://schemas.openxmlformats.org/drawingml/2006/diagram" xmlns:a="http://schemas.openxmlformats.org/drawingml/2006/main">
  <dgm:ptLst>
    <dgm:pt modelId="{81EAC26E-9982-344F-90DE-F0677918B9EF}" type="doc">
      <dgm:prSet loTypeId="urn:microsoft.com/office/officeart/2005/8/layout/bProcess4" loCatId="process" qsTypeId="urn:microsoft.com/office/officeart/2005/8/quickstyle/simple4" qsCatId="simple" csTypeId="urn:microsoft.com/office/officeart/2005/8/colors/accent1_2#6" csCatId="accent1" phldr="1"/>
      <dgm:spPr/>
      <dgm:t>
        <a:bodyPr/>
        <a:lstStyle/>
        <a:p>
          <a:endParaRPr lang="en-US"/>
        </a:p>
      </dgm:t>
    </dgm:pt>
    <dgm:pt modelId="{DBD8414F-5CB0-944F-9E53-4EAF819CBC00}">
      <dgm:prSet phldrT="[Text]" custT="1"/>
      <dgm:spPr/>
      <dgm:t>
        <a:bodyPr/>
        <a:lstStyle/>
        <a:p>
          <a:endParaRPr lang="en-US" sz="2000" b="1" dirty="0" smtClean="0"/>
        </a:p>
        <a:p>
          <a:r>
            <a:rPr lang="en-US" sz="2000" b="1" dirty="0" smtClean="0"/>
            <a:t>Victims Shame about the abuse </a:t>
          </a:r>
        </a:p>
        <a:p>
          <a:endParaRPr lang="en-US" sz="1200" b="0" dirty="0" smtClean="0"/>
        </a:p>
        <a:p>
          <a:endParaRPr lang="en-US" sz="2200" dirty="0"/>
        </a:p>
      </dgm:t>
    </dgm:pt>
    <dgm:pt modelId="{E3757CFF-0DE9-744B-A9FC-995BF026B974}" type="parTrans" cxnId="{644B1143-06B7-0B46-98C6-2AC451E1CB56}">
      <dgm:prSet/>
      <dgm:spPr/>
      <dgm:t>
        <a:bodyPr/>
        <a:lstStyle/>
        <a:p>
          <a:endParaRPr lang="en-US"/>
        </a:p>
      </dgm:t>
    </dgm:pt>
    <dgm:pt modelId="{BBE99A2E-4247-C443-AEF4-6C5D47ADEE39}" type="sibTrans" cxnId="{644B1143-06B7-0B46-98C6-2AC451E1CB56}">
      <dgm:prSet/>
      <dgm:spPr/>
      <dgm:t>
        <a:bodyPr/>
        <a:lstStyle/>
        <a:p>
          <a:endParaRPr lang="en-US"/>
        </a:p>
      </dgm:t>
    </dgm:pt>
    <dgm:pt modelId="{C5A6DA7B-0494-524D-A6EE-44F6790BA822}">
      <dgm:prSet phldrT="[Text]" custT="1"/>
      <dgm:spPr/>
      <dgm:t>
        <a:bodyPr/>
        <a:lstStyle/>
        <a:p>
          <a:r>
            <a:rPr lang="en-US" sz="1800" b="1" dirty="0" smtClean="0"/>
            <a:t>Social Exclusion Victim combating homophobia &amp; lack of services</a:t>
          </a:r>
        </a:p>
      </dgm:t>
    </dgm:pt>
    <dgm:pt modelId="{916CA8C7-F860-E04F-83DF-452C3913CC8D}" type="parTrans" cxnId="{352BBD25-2A4B-B24F-B926-B64D1AC34472}">
      <dgm:prSet/>
      <dgm:spPr/>
      <dgm:t>
        <a:bodyPr/>
        <a:lstStyle/>
        <a:p>
          <a:endParaRPr lang="en-US"/>
        </a:p>
      </dgm:t>
    </dgm:pt>
    <dgm:pt modelId="{09914CF7-EC8B-7244-B6EE-E67FA03BE645}" type="sibTrans" cxnId="{352BBD25-2A4B-B24F-B926-B64D1AC34472}">
      <dgm:prSet/>
      <dgm:spPr/>
      <dgm:t>
        <a:bodyPr/>
        <a:lstStyle/>
        <a:p>
          <a:endParaRPr lang="en-US" dirty="0"/>
        </a:p>
      </dgm:t>
    </dgm:pt>
    <dgm:pt modelId="{8AB391C8-D985-B648-9C1E-540219A8DF98}">
      <dgm:prSet phldrT="[Text]" custT="1"/>
      <dgm:spPr/>
      <dgm:t>
        <a:bodyPr/>
        <a:lstStyle/>
        <a:p>
          <a:r>
            <a:rPr lang="en-US" sz="1800" b="1" dirty="0" smtClean="0"/>
            <a:t>Gendered DV Assumptions </a:t>
          </a:r>
          <a:r>
            <a:rPr lang="en-US" sz="1200" b="1" dirty="0" smtClean="0"/>
            <a:t>IE: that DV is only perpetrated by men onto women so workers across services viewing both women as the victims</a:t>
          </a:r>
        </a:p>
      </dgm:t>
    </dgm:pt>
    <dgm:pt modelId="{CB68507F-342C-6C46-8180-D34C5526DA83}" type="parTrans" cxnId="{18DB5D45-98E3-6C4F-9745-389815E88A8F}">
      <dgm:prSet/>
      <dgm:spPr/>
      <dgm:t>
        <a:bodyPr/>
        <a:lstStyle/>
        <a:p>
          <a:endParaRPr lang="en-US"/>
        </a:p>
      </dgm:t>
    </dgm:pt>
    <dgm:pt modelId="{8B151594-C76B-AE44-A57D-C28A179A481D}" type="sibTrans" cxnId="{18DB5D45-98E3-6C4F-9745-389815E88A8F}">
      <dgm:prSet/>
      <dgm:spPr/>
      <dgm:t>
        <a:bodyPr/>
        <a:lstStyle/>
        <a:p>
          <a:endParaRPr lang="en-US" dirty="0"/>
        </a:p>
      </dgm:t>
    </dgm:pt>
    <dgm:pt modelId="{5BFC6290-8589-6E49-9F55-93E54C7E10DB}">
      <dgm:prSet phldrT="[Text]" custT="1"/>
      <dgm:spPr/>
      <dgm:t>
        <a:bodyPr/>
        <a:lstStyle/>
        <a:p>
          <a:r>
            <a:rPr lang="en-US" sz="1400" b="1" dirty="0" smtClean="0"/>
            <a:t>Privacy Issues &amp; Negative Stereotyping of Lesbians</a:t>
          </a:r>
        </a:p>
        <a:p>
          <a:r>
            <a:rPr lang="en-US" sz="1200" b="0" dirty="0" smtClean="0"/>
            <a:t>Victim may not be ‘out’, or fear validating negative stereotypes about being lesbian</a:t>
          </a:r>
          <a:endParaRPr lang="en-US" sz="1200" b="0" dirty="0"/>
        </a:p>
      </dgm:t>
    </dgm:pt>
    <dgm:pt modelId="{40439BD1-3914-6744-8B28-EADE14ECE1A9}" type="parTrans" cxnId="{02F48944-4DEE-C74B-BF4A-4437D471E674}">
      <dgm:prSet/>
      <dgm:spPr/>
      <dgm:t>
        <a:bodyPr/>
        <a:lstStyle/>
        <a:p>
          <a:endParaRPr lang="en-US"/>
        </a:p>
      </dgm:t>
    </dgm:pt>
    <dgm:pt modelId="{1025AB45-9A0B-244A-B5F6-841D996B56E3}" type="sibTrans" cxnId="{02F48944-4DEE-C74B-BF4A-4437D471E674}">
      <dgm:prSet/>
      <dgm:spPr/>
      <dgm:t>
        <a:bodyPr/>
        <a:lstStyle/>
        <a:p>
          <a:endParaRPr lang="en-US" dirty="0"/>
        </a:p>
      </dgm:t>
    </dgm:pt>
    <dgm:pt modelId="{5A9F65A8-655F-9749-B6FC-8C5D4F46D0B2}">
      <dgm:prSet phldrT="[Text]" custT="1"/>
      <dgm:spPr/>
      <dgm:t>
        <a:bodyPr/>
        <a:lstStyle/>
        <a:p>
          <a:r>
            <a:rPr lang="en-US" sz="1400" b="1" dirty="0" smtClean="0"/>
            <a:t>AOD &amp; Mental Health</a:t>
          </a:r>
        </a:p>
        <a:p>
          <a:r>
            <a:rPr lang="en-US" sz="1200" b="0" dirty="0" smtClean="0"/>
            <a:t>Research shows Lesbians will be more likely to have  substance and/or mental health issues including </a:t>
          </a:r>
          <a:r>
            <a:rPr lang="en-US" sz="1200" b="0" dirty="0" err="1" smtClean="0"/>
            <a:t>suicidation</a:t>
          </a:r>
          <a:r>
            <a:rPr lang="en-US" sz="1200" b="0" dirty="0" smtClean="0"/>
            <a:t> &amp; self harm </a:t>
          </a:r>
          <a:r>
            <a:rPr lang="en-US" sz="1200" b="0" dirty="0" err="1" smtClean="0"/>
            <a:t>behaviours</a:t>
          </a:r>
          <a:endParaRPr lang="en-US" sz="1200" b="0" dirty="0"/>
        </a:p>
      </dgm:t>
    </dgm:pt>
    <dgm:pt modelId="{2211DA4E-D292-7F4E-9A75-18067F6D1672}" type="parTrans" cxnId="{3E2394E2-FDEF-6D40-B8D7-E71B344E49BE}">
      <dgm:prSet/>
      <dgm:spPr/>
      <dgm:t>
        <a:bodyPr/>
        <a:lstStyle/>
        <a:p>
          <a:endParaRPr lang="en-US"/>
        </a:p>
      </dgm:t>
    </dgm:pt>
    <dgm:pt modelId="{1BBC4790-C412-9A4B-9942-DC75AB9B81D3}" type="sibTrans" cxnId="{3E2394E2-FDEF-6D40-B8D7-E71B344E49BE}">
      <dgm:prSet/>
      <dgm:spPr/>
      <dgm:t>
        <a:bodyPr/>
        <a:lstStyle/>
        <a:p>
          <a:endParaRPr lang="en-US" dirty="0"/>
        </a:p>
      </dgm:t>
    </dgm:pt>
    <dgm:pt modelId="{14EF6F70-CB4F-4C48-B2B8-B8694A0CFFDB}">
      <dgm:prSet phldrT="[Text]" custT="1"/>
      <dgm:spPr/>
      <dgm:t>
        <a:bodyPr/>
        <a:lstStyle/>
        <a:p>
          <a:r>
            <a:rPr lang="en-US" sz="1600" b="0" dirty="0" smtClean="0"/>
            <a:t>Fear of being ostracized from lesbian community – esp. in more rural or remote areas</a:t>
          </a:r>
          <a:endParaRPr lang="en-US" sz="1600" b="0" dirty="0"/>
        </a:p>
      </dgm:t>
    </dgm:pt>
    <dgm:pt modelId="{FAF000AF-6DF1-994A-A140-27B424137B44}" type="sibTrans" cxnId="{F2F21C47-064D-E74B-8E8C-B224224E8077}">
      <dgm:prSet/>
      <dgm:spPr/>
      <dgm:t>
        <a:bodyPr/>
        <a:lstStyle/>
        <a:p>
          <a:endParaRPr lang="en-US" dirty="0"/>
        </a:p>
      </dgm:t>
    </dgm:pt>
    <dgm:pt modelId="{CE04D58B-52FC-4C40-BB10-66FA3851DA2F}" type="parTrans" cxnId="{F2F21C47-064D-E74B-8E8C-B224224E8077}">
      <dgm:prSet/>
      <dgm:spPr/>
      <dgm:t>
        <a:bodyPr/>
        <a:lstStyle/>
        <a:p>
          <a:endParaRPr lang="en-US"/>
        </a:p>
      </dgm:t>
    </dgm:pt>
    <dgm:pt modelId="{567A9F6D-8D85-A34F-AF4B-0F130083FC45}">
      <dgm:prSet phldrT="[Text]" custT="1"/>
      <dgm:spPr/>
      <dgm:t>
        <a:bodyPr/>
        <a:lstStyle/>
        <a:p>
          <a:r>
            <a:rPr lang="en-US" sz="1400" b="1" dirty="0" smtClean="0"/>
            <a:t>Partner Using Emotional &amp; Verbal Abuse</a:t>
          </a:r>
        </a:p>
        <a:p>
          <a:r>
            <a:rPr lang="en-US" sz="1400" b="1" dirty="0" smtClean="0"/>
            <a:t>Bullying &amp; belittling </a:t>
          </a:r>
          <a:r>
            <a:rPr lang="en-US" sz="1400" b="1" dirty="0" err="1" smtClean="0"/>
            <a:t>behaviours</a:t>
          </a:r>
          <a:endParaRPr lang="en-US" sz="1400" b="1" dirty="0" smtClean="0"/>
        </a:p>
      </dgm:t>
    </dgm:pt>
    <dgm:pt modelId="{7BA7ADB3-F470-2544-AE76-0A3D4CF6A53B}" type="sibTrans" cxnId="{C6DB679C-916D-834A-847E-9F7C73CB0201}">
      <dgm:prSet/>
      <dgm:spPr/>
      <dgm:t>
        <a:bodyPr/>
        <a:lstStyle/>
        <a:p>
          <a:endParaRPr lang="en-US" dirty="0"/>
        </a:p>
      </dgm:t>
    </dgm:pt>
    <dgm:pt modelId="{439C09FC-B58D-0648-BFCE-51A39271BBF9}" type="parTrans" cxnId="{C6DB679C-916D-834A-847E-9F7C73CB0201}">
      <dgm:prSet/>
      <dgm:spPr/>
      <dgm:t>
        <a:bodyPr/>
        <a:lstStyle/>
        <a:p>
          <a:endParaRPr lang="en-US"/>
        </a:p>
      </dgm:t>
    </dgm:pt>
    <dgm:pt modelId="{05195429-64F1-4049-9C42-8123C1F5AA06}">
      <dgm:prSet phldrT="[Text]" custT="1"/>
      <dgm:spPr/>
      <dgm:t>
        <a:bodyPr/>
        <a:lstStyle/>
        <a:p>
          <a:endParaRPr lang="en-US" sz="1400" b="1" dirty="0" smtClean="0"/>
        </a:p>
        <a:p>
          <a:r>
            <a:rPr lang="en-US" sz="1400" b="1" dirty="0" smtClean="0"/>
            <a:t>Partner Using Children, Pets, Economic Abuse &amp; Social Isolation</a:t>
          </a:r>
        </a:p>
        <a:p>
          <a:r>
            <a:rPr lang="en-US" sz="1400" b="1" dirty="0" smtClean="0"/>
            <a:t>Partner Using Coercion &amp; Threats</a:t>
          </a:r>
          <a:r>
            <a:rPr lang="en-US" sz="1400" b="0" dirty="0" smtClean="0"/>
            <a:t> </a:t>
          </a:r>
          <a:endParaRPr lang="en-US" sz="1400" b="1" dirty="0" smtClean="0"/>
        </a:p>
        <a:p>
          <a:r>
            <a:rPr lang="en-US" sz="1800" b="0" dirty="0" smtClean="0"/>
            <a:t> </a:t>
          </a:r>
          <a:endParaRPr lang="en-US" sz="1800" b="0" dirty="0"/>
        </a:p>
      </dgm:t>
    </dgm:pt>
    <dgm:pt modelId="{47A01580-B449-B84B-8B7D-581A25DAB434}" type="sibTrans" cxnId="{501A4CA8-F3BC-F94E-9510-077C49F8C772}">
      <dgm:prSet/>
      <dgm:spPr/>
      <dgm:t>
        <a:bodyPr/>
        <a:lstStyle/>
        <a:p>
          <a:endParaRPr lang="en-US"/>
        </a:p>
      </dgm:t>
    </dgm:pt>
    <dgm:pt modelId="{510E9317-F5CC-8F47-BB31-8E192A03C54D}" type="parTrans" cxnId="{501A4CA8-F3BC-F94E-9510-077C49F8C772}">
      <dgm:prSet/>
      <dgm:spPr/>
      <dgm:t>
        <a:bodyPr/>
        <a:lstStyle/>
        <a:p>
          <a:endParaRPr lang="en-US"/>
        </a:p>
      </dgm:t>
    </dgm:pt>
    <dgm:pt modelId="{69BE755B-781F-9449-862C-AF72B8133320}">
      <dgm:prSet phldrT="[Text]" custT="1"/>
      <dgm:spPr/>
      <dgm:t>
        <a:bodyPr/>
        <a:lstStyle/>
        <a:p>
          <a:r>
            <a:rPr lang="en-US" sz="1600" b="1" dirty="0" smtClean="0"/>
            <a:t>Lack of Comprehensive DV education within the community</a:t>
          </a:r>
          <a:r>
            <a:rPr lang="en-US" sz="1800" b="1" dirty="0" smtClean="0"/>
            <a:t> </a:t>
          </a:r>
          <a:r>
            <a:rPr lang="en-US" sz="1200" b="1" dirty="0" smtClean="0"/>
            <a:t>IE broader community ignorance about the full spectrum of DV  tactics  </a:t>
          </a:r>
        </a:p>
      </dgm:t>
    </dgm:pt>
    <dgm:pt modelId="{7D1034A1-7891-1F4B-BF56-529301CE0BB4}" type="sibTrans" cxnId="{04AF82AC-CB79-A749-85D4-B0ECC0D9392B}">
      <dgm:prSet/>
      <dgm:spPr/>
      <dgm:t>
        <a:bodyPr/>
        <a:lstStyle/>
        <a:p>
          <a:endParaRPr lang="en-US"/>
        </a:p>
      </dgm:t>
    </dgm:pt>
    <dgm:pt modelId="{5DB5EFEF-9AE6-D744-9FC1-C9D8243CB553}" type="parTrans" cxnId="{04AF82AC-CB79-A749-85D4-B0ECC0D9392B}">
      <dgm:prSet/>
      <dgm:spPr/>
      <dgm:t>
        <a:bodyPr/>
        <a:lstStyle/>
        <a:p>
          <a:endParaRPr lang="en-US"/>
        </a:p>
      </dgm:t>
    </dgm:pt>
    <dgm:pt modelId="{E5AC1E45-9557-ED43-A7F2-158BEC14C393}" type="pres">
      <dgm:prSet presAssocID="{81EAC26E-9982-344F-90DE-F0677918B9EF}" presName="Name0" presStyleCnt="0">
        <dgm:presLayoutVars>
          <dgm:dir/>
          <dgm:resizeHandles/>
        </dgm:presLayoutVars>
      </dgm:prSet>
      <dgm:spPr/>
      <dgm:t>
        <a:bodyPr/>
        <a:lstStyle/>
        <a:p>
          <a:endParaRPr lang="en-US"/>
        </a:p>
      </dgm:t>
    </dgm:pt>
    <dgm:pt modelId="{D48EDA91-8325-794B-B6BE-68FD4E3E4CCC}" type="pres">
      <dgm:prSet presAssocID="{DBD8414F-5CB0-944F-9E53-4EAF819CBC00}" presName="compNode" presStyleCnt="0"/>
      <dgm:spPr/>
    </dgm:pt>
    <dgm:pt modelId="{9321067F-800F-4949-9A3A-60568C66FE58}" type="pres">
      <dgm:prSet presAssocID="{DBD8414F-5CB0-944F-9E53-4EAF819CBC00}" presName="dummyConnPt" presStyleCnt="0"/>
      <dgm:spPr/>
    </dgm:pt>
    <dgm:pt modelId="{81847A67-B90D-8645-BB3B-911E769D2B53}" type="pres">
      <dgm:prSet presAssocID="{DBD8414F-5CB0-944F-9E53-4EAF819CBC00}" presName="node" presStyleLbl="node1" presStyleIdx="0" presStyleCnt="9">
        <dgm:presLayoutVars>
          <dgm:bulletEnabled val="1"/>
        </dgm:presLayoutVars>
      </dgm:prSet>
      <dgm:spPr/>
      <dgm:t>
        <a:bodyPr/>
        <a:lstStyle/>
        <a:p>
          <a:endParaRPr lang="en-US"/>
        </a:p>
      </dgm:t>
    </dgm:pt>
    <dgm:pt modelId="{8DBA212C-F8A9-1044-AF40-ABFF6F41D794}" type="pres">
      <dgm:prSet presAssocID="{BBE99A2E-4247-C443-AEF4-6C5D47ADEE39}" presName="sibTrans" presStyleLbl="bgSibTrans2D1" presStyleIdx="0" presStyleCnt="8"/>
      <dgm:spPr/>
      <dgm:t>
        <a:bodyPr/>
        <a:lstStyle/>
        <a:p>
          <a:endParaRPr lang="en-US"/>
        </a:p>
      </dgm:t>
    </dgm:pt>
    <dgm:pt modelId="{7D0AC693-BA92-534E-9F00-4F0397D5222C}" type="pres">
      <dgm:prSet presAssocID="{C5A6DA7B-0494-524D-A6EE-44F6790BA822}" presName="compNode" presStyleCnt="0"/>
      <dgm:spPr/>
    </dgm:pt>
    <dgm:pt modelId="{75ED4A3C-63B9-E548-BB35-792233CAA942}" type="pres">
      <dgm:prSet presAssocID="{C5A6DA7B-0494-524D-A6EE-44F6790BA822}" presName="dummyConnPt" presStyleCnt="0"/>
      <dgm:spPr/>
    </dgm:pt>
    <dgm:pt modelId="{F09FCB90-F763-7348-97B6-75A1809502A1}" type="pres">
      <dgm:prSet presAssocID="{C5A6DA7B-0494-524D-A6EE-44F6790BA822}" presName="node" presStyleLbl="node1" presStyleIdx="1" presStyleCnt="9" custLinFactNeighborX="-842">
        <dgm:presLayoutVars>
          <dgm:bulletEnabled val="1"/>
        </dgm:presLayoutVars>
      </dgm:prSet>
      <dgm:spPr/>
      <dgm:t>
        <a:bodyPr/>
        <a:lstStyle/>
        <a:p>
          <a:endParaRPr lang="en-US"/>
        </a:p>
      </dgm:t>
    </dgm:pt>
    <dgm:pt modelId="{D5A96F6A-215A-B04E-BB6B-27E3C60F5914}" type="pres">
      <dgm:prSet presAssocID="{09914CF7-EC8B-7244-B6EE-E67FA03BE645}" presName="sibTrans" presStyleLbl="bgSibTrans2D1" presStyleIdx="1" presStyleCnt="8"/>
      <dgm:spPr/>
      <dgm:t>
        <a:bodyPr/>
        <a:lstStyle/>
        <a:p>
          <a:endParaRPr lang="en-US"/>
        </a:p>
      </dgm:t>
    </dgm:pt>
    <dgm:pt modelId="{7A854A64-C371-7545-B71E-C7B06868AF82}" type="pres">
      <dgm:prSet presAssocID="{69BE755B-781F-9449-862C-AF72B8133320}" presName="compNode" presStyleCnt="0"/>
      <dgm:spPr/>
    </dgm:pt>
    <dgm:pt modelId="{DD27F88F-16E1-8243-A15F-9185C9F6412D}" type="pres">
      <dgm:prSet presAssocID="{69BE755B-781F-9449-862C-AF72B8133320}" presName="dummyConnPt" presStyleCnt="0"/>
      <dgm:spPr/>
    </dgm:pt>
    <dgm:pt modelId="{DF0CCFDE-A786-7E41-B600-61E097A9FD6D}" type="pres">
      <dgm:prSet presAssocID="{69BE755B-781F-9449-862C-AF72B8133320}" presName="node" presStyleLbl="node1" presStyleIdx="2" presStyleCnt="9">
        <dgm:presLayoutVars>
          <dgm:bulletEnabled val="1"/>
        </dgm:presLayoutVars>
      </dgm:prSet>
      <dgm:spPr/>
      <dgm:t>
        <a:bodyPr/>
        <a:lstStyle/>
        <a:p>
          <a:endParaRPr lang="en-US"/>
        </a:p>
      </dgm:t>
    </dgm:pt>
    <dgm:pt modelId="{82CADE2A-8F05-FC47-A081-3735F71B826E}" type="pres">
      <dgm:prSet presAssocID="{7D1034A1-7891-1F4B-BF56-529301CE0BB4}" presName="sibTrans" presStyleLbl="bgSibTrans2D1" presStyleIdx="2" presStyleCnt="8"/>
      <dgm:spPr/>
      <dgm:t>
        <a:bodyPr/>
        <a:lstStyle/>
        <a:p>
          <a:endParaRPr lang="en-US"/>
        </a:p>
      </dgm:t>
    </dgm:pt>
    <dgm:pt modelId="{5907272A-6F4A-7349-BBA7-95CF0F5CCEB3}" type="pres">
      <dgm:prSet presAssocID="{8AB391C8-D985-B648-9C1E-540219A8DF98}" presName="compNode" presStyleCnt="0"/>
      <dgm:spPr/>
    </dgm:pt>
    <dgm:pt modelId="{C79251A0-F78A-B543-8CC5-4EB062654E9F}" type="pres">
      <dgm:prSet presAssocID="{8AB391C8-D985-B648-9C1E-540219A8DF98}" presName="dummyConnPt" presStyleCnt="0"/>
      <dgm:spPr/>
    </dgm:pt>
    <dgm:pt modelId="{E986FB11-0606-BF4C-9428-C4501D415DA9}" type="pres">
      <dgm:prSet presAssocID="{8AB391C8-D985-B648-9C1E-540219A8DF98}" presName="node" presStyleLbl="node1" presStyleIdx="3" presStyleCnt="9" custLinFactNeighborX="0" custLinFactNeighborY="307">
        <dgm:presLayoutVars>
          <dgm:bulletEnabled val="1"/>
        </dgm:presLayoutVars>
      </dgm:prSet>
      <dgm:spPr/>
      <dgm:t>
        <a:bodyPr/>
        <a:lstStyle/>
        <a:p>
          <a:endParaRPr lang="en-US"/>
        </a:p>
      </dgm:t>
    </dgm:pt>
    <dgm:pt modelId="{545B7838-7AAD-C74A-A477-1BC0F38DCDFD}" type="pres">
      <dgm:prSet presAssocID="{8B151594-C76B-AE44-A57D-C28A179A481D}" presName="sibTrans" presStyleLbl="bgSibTrans2D1" presStyleIdx="3" presStyleCnt="8"/>
      <dgm:spPr/>
      <dgm:t>
        <a:bodyPr/>
        <a:lstStyle/>
        <a:p>
          <a:endParaRPr lang="en-US"/>
        </a:p>
      </dgm:t>
    </dgm:pt>
    <dgm:pt modelId="{A681461F-BB44-5542-A9D1-284098158572}" type="pres">
      <dgm:prSet presAssocID="{5BFC6290-8589-6E49-9F55-93E54C7E10DB}" presName="compNode" presStyleCnt="0"/>
      <dgm:spPr/>
    </dgm:pt>
    <dgm:pt modelId="{43CF8B91-DE61-AF41-8C56-AED5F28A1675}" type="pres">
      <dgm:prSet presAssocID="{5BFC6290-8589-6E49-9F55-93E54C7E10DB}" presName="dummyConnPt" presStyleCnt="0"/>
      <dgm:spPr/>
    </dgm:pt>
    <dgm:pt modelId="{6123D4DE-11A2-D742-A3E7-DA960F73C15E}" type="pres">
      <dgm:prSet presAssocID="{5BFC6290-8589-6E49-9F55-93E54C7E10DB}" presName="node" presStyleLbl="node1" presStyleIdx="4" presStyleCnt="9" custLinFactNeighborX="0">
        <dgm:presLayoutVars>
          <dgm:bulletEnabled val="1"/>
        </dgm:presLayoutVars>
      </dgm:prSet>
      <dgm:spPr/>
      <dgm:t>
        <a:bodyPr/>
        <a:lstStyle/>
        <a:p>
          <a:endParaRPr lang="en-US"/>
        </a:p>
      </dgm:t>
    </dgm:pt>
    <dgm:pt modelId="{A85C0474-F7AF-BF42-8B62-DDBFDAB4F7A1}" type="pres">
      <dgm:prSet presAssocID="{1025AB45-9A0B-244A-B5F6-841D996B56E3}" presName="sibTrans" presStyleLbl="bgSibTrans2D1" presStyleIdx="4" presStyleCnt="8"/>
      <dgm:spPr/>
      <dgm:t>
        <a:bodyPr/>
        <a:lstStyle/>
        <a:p>
          <a:endParaRPr lang="en-US"/>
        </a:p>
      </dgm:t>
    </dgm:pt>
    <dgm:pt modelId="{FCF5D524-C77A-0F40-A0D6-9CE223EFE899}" type="pres">
      <dgm:prSet presAssocID="{5A9F65A8-655F-9749-B6FC-8C5D4F46D0B2}" presName="compNode" presStyleCnt="0"/>
      <dgm:spPr/>
    </dgm:pt>
    <dgm:pt modelId="{EC92C702-7AFD-1040-B5B8-B096B09C7CAF}" type="pres">
      <dgm:prSet presAssocID="{5A9F65A8-655F-9749-B6FC-8C5D4F46D0B2}" presName="dummyConnPt" presStyleCnt="0"/>
      <dgm:spPr/>
    </dgm:pt>
    <dgm:pt modelId="{4C48E4DE-9699-1641-93A0-B20E803FE8B3}" type="pres">
      <dgm:prSet presAssocID="{5A9F65A8-655F-9749-B6FC-8C5D4F46D0B2}" presName="node" presStyleLbl="node1" presStyleIdx="5" presStyleCnt="9">
        <dgm:presLayoutVars>
          <dgm:bulletEnabled val="1"/>
        </dgm:presLayoutVars>
      </dgm:prSet>
      <dgm:spPr/>
      <dgm:t>
        <a:bodyPr/>
        <a:lstStyle/>
        <a:p>
          <a:endParaRPr lang="en-US"/>
        </a:p>
      </dgm:t>
    </dgm:pt>
    <dgm:pt modelId="{BCFAFD22-8AB8-6B41-B3BC-575B1789BE92}" type="pres">
      <dgm:prSet presAssocID="{1BBC4790-C412-9A4B-9942-DC75AB9B81D3}" presName="sibTrans" presStyleLbl="bgSibTrans2D1" presStyleIdx="5" presStyleCnt="8"/>
      <dgm:spPr/>
      <dgm:t>
        <a:bodyPr/>
        <a:lstStyle/>
        <a:p>
          <a:endParaRPr lang="en-US"/>
        </a:p>
      </dgm:t>
    </dgm:pt>
    <dgm:pt modelId="{1157A6D7-265B-FF4A-8E94-8AFA5A70D56B}" type="pres">
      <dgm:prSet presAssocID="{14EF6F70-CB4F-4C48-B2B8-B8694A0CFFDB}" presName="compNode" presStyleCnt="0"/>
      <dgm:spPr/>
    </dgm:pt>
    <dgm:pt modelId="{C7DE3E7A-2E3C-D849-9F58-413BA14E6A64}" type="pres">
      <dgm:prSet presAssocID="{14EF6F70-CB4F-4C48-B2B8-B8694A0CFFDB}" presName="dummyConnPt" presStyleCnt="0"/>
      <dgm:spPr/>
    </dgm:pt>
    <dgm:pt modelId="{EF586CE7-0954-7941-9DE9-B8F787D1C38F}" type="pres">
      <dgm:prSet presAssocID="{14EF6F70-CB4F-4C48-B2B8-B8694A0CFFDB}" presName="node" presStyleLbl="node1" presStyleIdx="6" presStyleCnt="9" custLinFactNeighborX="842" custLinFactNeighborY="-307">
        <dgm:presLayoutVars>
          <dgm:bulletEnabled val="1"/>
        </dgm:presLayoutVars>
      </dgm:prSet>
      <dgm:spPr/>
      <dgm:t>
        <a:bodyPr/>
        <a:lstStyle/>
        <a:p>
          <a:endParaRPr lang="en-US"/>
        </a:p>
      </dgm:t>
    </dgm:pt>
    <dgm:pt modelId="{91C62D22-0623-024E-8883-941E5D752999}" type="pres">
      <dgm:prSet presAssocID="{FAF000AF-6DF1-994A-A140-27B424137B44}" presName="sibTrans" presStyleLbl="bgSibTrans2D1" presStyleIdx="6" presStyleCnt="8"/>
      <dgm:spPr/>
      <dgm:t>
        <a:bodyPr/>
        <a:lstStyle/>
        <a:p>
          <a:endParaRPr lang="en-US"/>
        </a:p>
      </dgm:t>
    </dgm:pt>
    <dgm:pt modelId="{4C87B0E7-2F84-134F-986F-D3C051191F35}" type="pres">
      <dgm:prSet presAssocID="{567A9F6D-8D85-A34F-AF4B-0F130083FC45}" presName="compNode" presStyleCnt="0"/>
      <dgm:spPr/>
    </dgm:pt>
    <dgm:pt modelId="{854F882A-BF22-A041-9DC5-FA1C5B0BA685}" type="pres">
      <dgm:prSet presAssocID="{567A9F6D-8D85-A34F-AF4B-0F130083FC45}" presName="dummyConnPt" presStyleCnt="0"/>
      <dgm:spPr/>
    </dgm:pt>
    <dgm:pt modelId="{330228D0-98F1-3246-B849-74D2F530743E}" type="pres">
      <dgm:prSet presAssocID="{567A9F6D-8D85-A34F-AF4B-0F130083FC45}" presName="node" presStyleLbl="node1" presStyleIdx="7" presStyleCnt="9" custLinFactNeighborX="842">
        <dgm:presLayoutVars>
          <dgm:bulletEnabled val="1"/>
        </dgm:presLayoutVars>
      </dgm:prSet>
      <dgm:spPr/>
      <dgm:t>
        <a:bodyPr/>
        <a:lstStyle/>
        <a:p>
          <a:endParaRPr lang="en-US"/>
        </a:p>
      </dgm:t>
    </dgm:pt>
    <dgm:pt modelId="{878DD734-85A3-7144-8E50-5A1C1FD59922}" type="pres">
      <dgm:prSet presAssocID="{7BA7ADB3-F470-2544-AE76-0A3D4CF6A53B}" presName="sibTrans" presStyleLbl="bgSibTrans2D1" presStyleIdx="7" presStyleCnt="8"/>
      <dgm:spPr/>
      <dgm:t>
        <a:bodyPr/>
        <a:lstStyle/>
        <a:p>
          <a:endParaRPr lang="en-US"/>
        </a:p>
      </dgm:t>
    </dgm:pt>
    <dgm:pt modelId="{D9C2EDF2-5741-9C44-90B8-922F2729BEFD}" type="pres">
      <dgm:prSet presAssocID="{05195429-64F1-4049-9C42-8123C1F5AA06}" presName="compNode" presStyleCnt="0"/>
      <dgm:spPr/>
    </dgm:pt>
    <dgm:pt modelId="{B81ACAA4-5DC2-EB47-B911-4D6E651A0AA2}" type="pres">
      <dgm:prSet presAssocID="{05195429-64F1-4049-9C42-8123C1F5AA06}" presName="dummyConnPt" presStyleCnt="0"/>
      <dgm:spPr/>
    </dgm:pt>
    <dgm:pt modelId="{A8818348-455E-DE4C-B050-DE41580E5E9E}" type="pres">
      <dgm:prSet presAssocID="{05195429-64F1-4049-9C42-8123C1F5AA06}" presName="node" presStyleLbl="node1" presStyleIdx="8" presStyleCnt="9" custLinFactNeighborX="842" custLinFactNeighborY="307">
        <dgm:presLayoutVars>
          <dgm:bulletEnabled val="1"/>
        </dgm:presLayoutVars>
      </dgm:prSet>
      <dgm:spPr/>
      <dgm:t>
        <a:bodyPr/>
        <a:lstStyle/>
        <a:p>
          <a:endParaRPr lang="en-US"/>
        </a:p>
      </dgm:t>
    </dgm:pt>
  </dgm:ptLst>
  <dgm:cxnLst>
    <dgm:cxn modelId="{7A31965E-DC69-BF44-8DAC-4F3E12093314}" type="presOf" srcId="{69BE755B-781F-9449-862C-AF72B8133320}" destId="{DF0CCFDE-A786-7E41-B600-61E097A9FD6D}" srcOrd="0" destOrd="0" presId="urn:microsoft.com/office/officeart/2005/8/layout/bProcess4"/>
    <dgm:cxn modelId="{02F48944-4DEE-C74B-BF4A-4437D471E674}" srcId="{81EAC26E-9982-344F-90DE-F0677918B9EF}" destId="{5BFC6290-8589-6E49-9F55-93E54C7E10DB}" srcOrd="4" destOrd="0" parTransId="{40439BD1-3914-6744-8B28-EADE14ECE1A9}" sibTransId="{1025AB45-9A0B-244A-B5F6-841D996B56E3}"/>
    <dgm:cxn modelId="{3E2394E2-FDEF-6D40-B8D7-E71B344E49BE}" srcId="{81EAC26E-9982-344F-90DE-F0677918B9EF}" destId="{5A9F65A8-655F-9749-B6FC-8C5D4F46D0B2}" srcOrd="5" destOrd="0" parTransId="{2211DA4E-D292-7F4E-9A75-18067F6D1672}" sibTransId="{1BBC4790-C412-9A4B-9942-DC75AB9B81D3}"/>
    <dgm:cxn modelId="{B36089D6-0453-2446-A79F-A31E87E5744D}" type="presOf" srcId="{BBE99A2E-4247-C443-AEF4-6C5D47ADEE39}" destId="{8DBA212C-F8A9-1044-AF40-ABFF6F41D794}" srcOrd="0" destOrd="0" presId="urn:microsoft.com/office/officeart/2005/8/layout/bProcess4"/>
    <dgm:cxn modelId="{9D26483A-EB8A-F44B-A051-864B3B1D466C}" type="presOf" srcId="{14EF6F70-CB4F-4C48-B2B8-B8694A0CFFDB}" destId="{EF586CE7-0954-7941-9DE9-B8F787D1C38F}" srcOrd="0" destOrd="0" presId="urn:microsoft.com/office/officeart/2005/8/layout/bProcess4"/>
    <dgm:cxn modelId="{F0761A76-37E4-2C4E-9888-5A540BDA9566}" type="presOf" srcId="{09914CF7-EC8B-7244-B6EE-E67FA03BE645}" destId="{D5A96F6A-215A-B04E-BB6B-27E3C60F5914}" srcOrd="0" destOrd="0" presId="urn:microsoft.com/office/officeart/2005/8/layout/bProcess4"/>
    <dgm:cxn modelId="{84992754-EC7A-914B-8C5F-3ED8BF9E629A}" type="presOf" srcId="{7D1034A1-7891-1F4B-BF56-529301CE0BB4}" destId="{82CADE2A-8F05-FC47-A081-3735F71B826E}" srcOrd="0" destOrd="0" presId="urn:microsoft.com/office/officeart/2005/8/layout/bProcess4"/>
    <dgm:cxn modelId="{501A4CA8-F3BC-F94E-9510-077C49F8C772}" srcId="{81EAC26E-9982-344F-90DE-F0677918B9EF}" destId="{05195429-64F1-4049-9C42-8123C1F5AA06}" srcOrd="8" destOrd="0" parTransId="{510E9317-F5CC-8F47-BB31-8E192A03C54D}" sibTransId="{47A01580-B449-B84B-8B7D-581A25DAB434}"/>
    <dgm:cxn modelId="{F0AD285A-5D1D-1C4D-B490-3A505834388F}" type="presOf" srcId="{7BA7ADB3-F470-2544-AE76-0A3D4CF6A53B}" destId="{878DD734-85A3-7144-8E50-5A1C1FD59922}" srcOrd="0" destOrd="0" presId="urn:microsoft.com/office/officeart/2005/8/layout/bProcess4"/>
    <dgm:cxn modelId="{D341DB86-7570-B741-B837-42C174AFFFFC}" type="presOf" srcId="{81EAC26E-9982-344F-90DE-F0677918B9EF}" destId="{E5AC1E45-9557-ED43-A7F2-158BEC14C393}" srcOrd="0" destOrd="0" presId="urn:microsoft.com/office/officeart/2005/8/layout/bProcess4"/>
    <dgm:cxn modelId="{23555C80-A948-C742-AAA7-F5B40681E0D0}" type="presOf" srcId="{8AB391C8-D985-B648-9C1E-540219A8DF98}" destId="{E986FB11-0606-BF4C-9428-C4501D415DA9}" srcOrd="0" destOrd="0" presId="urn:microsoft.com/office/officeart/2005/8/layout/bProcess4"/>
    <dgm:cxn modelId="{0F82EE1B-66CF-744D-86C1-17F9C93C55F8}" type="presOf" srcId="{5A9F65A8-655F-9749-B6FC-8C5D4F46D0B2}" destId="{4C48E4DE-9699-1641-93A0-B20E803FE8B3}" srcOrd="0" destOrd="0" presId="urn:microsoft.com/office/officeart/2005/8/layout/bProcess4"/>
    <dgm:cxn modelId="{FB3607BA-08BE-6546-A143-3B3E92C17A73}" type="presOf" srcId="{1BBC4790-C412-9A4B-9942-DC75AB9B81D3}" destId="{BCFAFD22-8AB8-6B41-B3BC-575B1789BE92}" srcOrd="0" destOrd="0" presId="urn:microsoft.com/office/officeart/2005/8/layout/bProcess4"/>
    <dgm:cxn modelId="{C59F29E2-41AD-5549-8BAE-F70FCBCDD01E}" type="presOf" srcId="{5BFC6290-8589-6E49-9F55-93E54C7E10DB}" destId="{6123D4DE-11A2-D742-A3E7-DA960F73C15E}" srcOrd="0" destOrd="0" presId="urn:microsoft.com/office/officeart/2005/8/layout/bProcess4"/>
    <dgm:cxn modelId="{8F84FF16-3CF4-D54C-80F3-88342443C6B6}" type="presOf" srcId="{DBD8414F-5CB0-944F-9E53-4EAF819CBC00}" destId="{81847A67-B90D-8645-BB3B-911E769D2B53}" srcOrd="0" destOrd="0" presId="urn:microsoft.com/office/officeart/2005/8/layout/bProcess4"/>
    <dgm:cxn modelId="{FC9A7CF0-0043-F84F-BB44-575FC5BB89DE}" type="presOf" srcId="{05195429-64F1-4049-9C42-8123C1F5AA06}" destId="{A8818348-455E-DE4C-B050-DE41580E5E9E}" srcOrd="0" destOrd="0" presId="urn:microsoft.com/office/officeart/2005/8/layout/bProcess4"/>
    <dgm:cxn modelId="{352BBD25-2A4B-B24F-B926-B64D1AC34472}" srcId="{81EAC26E-9982-344F-90DE-F0677918B9EF}" destId="{C5A6DA7B-0494-524D-A6EE-44F6790BA822}" srcOrd="1" destOrd="0" parTransId="{916CA8C7-F860-E04F-83DF-452C3913CC8D}" sibTransId="{09914CF7-EC8B-7244-B6EE-E67FA03BE645}"/>
    <dgm:cxn modelId="{18DB5D45-98E3-6C4F-9745-389815E88A8F}" srcId="{81EAC26E-9982-344F-90DE-F0677918B9EF}" destId="{8AB391C8-D985-B648-9C1E-540219A8DF98}" srcOrd="3" destOrd="0" parTransId="{CB68507F-342C-6C46-8180-D34C5526DA83}" sibTransId="{8B151594-C76B-AE44-A57D-C28A179A481D}"/>
    <dgm:cxn modelId="{644B1143-06B7-0B46-98C6-2AC451E1CB56}" srcId="{81EAC26E-9982-344F-90DE-F0677918B9EF}" destId="{DBD8414F-5CB0-944F-9E53-4EAF819CBC00}" srcOrd="0" destOrd="0" parTransId="{E3757CFF-0DE9-744B-A9FC-995BF026B974}" sibTransId="{BBE99A2E-4247-C443-AEF4-6C5D47ADEE39}"/>
    <dgm:cxn modelId="{C6DB679C-916D-834A-847E-9F7C73CB0201}" srcId="{81EAC26E-9982-344F-90DE-F0677918B9EF}" destId="{567A9F6D-8D85-A34F-AF4B-0F130083FC45}" srcOrd="7" destOrd="0" parTransId="{439C09FC-B58D-0648-BFCE-51A39271BBF9}" sibTransId="{7BA7ADB3-F470-2544-AE76-0A3D4CF6A53B}"/>
    <dgm:cxn modelId="{5071E138-ACA1-4B42-866B-35B1F3D4AAD0}" type="presOf" srcId="{1025AB45-9A0B-244A-B5F6-841D996B56E3}" destId="{A85C0474-F7AF-BF42-8B62-DDBFDAB4F7A1}" srcOrd="0" destOrd="0" presId="urn:microsoft.com/office/officeart/2005/8/layout/bProcess4"/>
    <dgm:cxn modelId="{04AF82AC-CB79-A749-85D4-B0ECC0D9392B}" srcId="{81EAC26E-9982-344F-90DE-F0677918B9EF}" destId="{69BE755B-781F-9449-862C-AF72B8133320}" srcOrd="2" destOrd="0" parTransId="{5DB5EFEF-9AE6-D744-9FC1-C9D8243CB553}" sibTransId="{7D1034A1-7891-1F4B-BF56-529301CE0BB4}"/>
    <dgm:cxn modelId="{5F5A590B-5751-864F-836E-89DFFF79D7AF}" type="presOf" srcId="{FAF000AF-6DF1-994A-A140-27B424137B44}" destId="{91C62D22-0623-024E-8883-941E5D752999}" srcOrd="0" destOrd="0" presId="urn:microsoft.com/office/officeart/2005/8/layout/bProcess4"/>
    <dgm:cxn modelId="{728EE1C4-6471-634F-A907-DBED69D4F211}" type="presOf" srcId="{8B151594-C76B-AE44-A57D-C28A179A481D}" destId="{545B7838-7AAD-C74A-A477-1BC0F38DCDFD}" srcOrd="0" destOrd="0" presId="urn:microsoft.com/office/officeart/2005/8/layout/bProcess4"/>
    <dgm:cxn modelId="{F2F21C47-064D-E74B-8E8C-B224224E8077}" srcId="{81EAC26E-9982-344F-90DE-F0677918B9EF}" destId="{14EF6F70-CB4F-4C48-B2B8-B8694A0CFFDB}" srcOrd="6" destOrd="0" parTransId="{CE04D58B-52FC-4C40-BB10-66FA3851DA2F}" sibTransId="{FAF000AF-6DF1-994A-A140-27B424137B44}"/>
    <dgm:cxn modelId="{132DF90B-DF43-E641-8795-13D1C8EB68B9}" type="presOf" srcId="{567A9F6D-8D85-A34F-AF4B-0F130083FC45}" destId="{330228D0-98F1-3246-B849-74D2F530743E}" srcOrd="0" destOrd="0" presId="urn:microsoft.com/office/officeart/2005/8/layout/bProcess4"/>
    <dgm:cxn modelId="{B42FBB7F-182D-9E4E-8868-CAE46A76E111}" type="presOf" srcId="{C5A6DA7B-0494-524D-A6EE-44F6790BA822}" destId="{F09FCB90-F763-7348-97B6-75A1809502A1}" srcOrd="0" destOrd="0" presId="urn:microsoft.com/office/officeart/2005/8/layout/bProcess4"/>
    <dgm:cxn modelId="{86A163A2-436E-A947-9987-697D67DE92CD}" type="presParOf" srcId="{E5AC1E45-9557-ED43-A7F2-158BEC14C393}" destId="{D48EDA91-8325-794B-B6BE-68FD4E3E4CCC}" srcOrd="0" destOrd="0" presId="urn:microsoft.com/office/officeart/2005/8/layout/bProcess4"/>
    <dgm:cxn modelId="{09F45336-BF82-E54F-BCA6-49EBF30BD646}" type="presParOf" srcId="{D48EDA91-8325-794B-B6BE-68FD4E3E4CCC}" destId="{9321067F-800F-4949-9A3A-60568C66FE58}" srcOrd="0" destOrd="0" presId="urn:microsoft.com/office/officeart/2005/8/layout/bProcess4"/>
    <dgm:cxn modelId="{B323BCA2-7ECF-7944-BCD4-20BC875BFE16}" type="presParOf" srcId="{D48EDA91-8325-794B-B6BE-68FD4E3E4CCC}" destId="{81847A67-B90D-8645-BB3B-911E769D2B53}" srcOrd="1" destOrd="0" presId="urn:microsoft.com/office/officeart/2005/8/layout/bProcess4"/>
    <dgm:cxn modelId="{1C26B97B-6978-7245-90EF-B250FD8C64E8}" type="presParOf" srcId="{E5AC1E45-9557-ED43-A7F2-158BEC14C393}" destId="{8DBA212C-F8A9-1044-AF40-ABFF6F41D794}" srcOrd="1" destOrd="0" presId="urn:microsoft.com/office/officeart/2005/8/layout/bProcess4"/>
    <dgm:cxn modelId="{4C30C6A6-6A84-F940-B5A1-0A0918AACC47}" type="presParOf" srcId="{E5AC1E45-9557-ED43-A7F2-158BEC14C393}" destId="{7D0AC693-BA92-534E-9F00-4F0397D5222C}" srcOrd="2" destOrd="0" presId="urn:microsoft.com/office/officeart/2005/8/layout/bProcess4"/>
    <dgm:cxn modelId="{741D0449-E6E6-C54E-9D55-86E9CD633CA2}" type="presParOf" srcId="{7D0AC693-BA92-534E-9F00-4F0397D5222C}" destId="{75ED4A3C-63B9-E548-BB35-792233CAA942}" srcOrd="0" destOrd="0" presId="urn:microsoft.com/office/officeart/2005/8/layout/bProcess4"/>
    <dgm:cxn modelId="{057359F4-C2A4-0E43-B90F-FBB93E600AFF}" type="presParOf" srcId="{7D0AC693-BA92-534E-9F00-4F0397D5222C}" destId="{F09FCB90-F763-7348-97B6-75A1809502A1}" srcOrd="1" destOrd="0" presId="urn:microsoft.com/office/officeart/2005/8/layout/bProcess4"/>
    <dgm:cxn modelId="{C5D87441-0C76-B341-8A7F-697BF754A858}" type="presParOf" srcId="{E5AC1E45-9557-ED43-A7F2-158BEC14C393}" destId="{D5A96F6A-215A-B04E-BB6B-27E3C60F5914}" srcOrd="3" destOrd="0" presId="urn:microsoft.com/office/officeart/2005/8/layout/bProcess4"/>
    <dgm:cxn modelId="{39437C0C-491D-6C41-88BC-A57F08B9C567}" type="presParOf" srcId="{E5AC1E45-9557-ED43-A7F2-158BEC14C393}" destId="{7A854A64-C371-7545-B71E-C7B06868AF82}" srcOrd="4" destOrd="0" presId="urn:microsoft.com/office/officeart/2005/8/layout/bProcess4"/>
    <dgm:cxn modelId="{C3C3AE90-5D63-644D-B486-8964A8BB1899}" type="presParOf" srcId="{7A854A64-C371-7545-B71E-C7B06868AF82}" destId="{DD27F88F-16E1-8243-A15F-9185C9F6412D}" srcOrd="0" destOrd="0" presId="urn:microsoft.com/office/officeart/2005/8/layout/bProcess4"/>
    <dgm:cxn modelId="{2B59042F-6D90-B14A-BA8D-389EB163E0EC}" type="presParOf" srcId="{7A854A64-C371-7545-B71E-C7B06868AF82}" destId="{DF0CCFDE-A786-7E41-B600-61E097A9FD6D}" srcOrd="1" destOrd="0" presId="urn:microsoft.com/office/officeart/2005/8/layout/bProcess4"/>
    <dgm:cxn modelId="{9A6EB10C-858E-784E-ADCD-4F27A5963796}" type="presParOf" srcId="{E5AC1E45-9557-ED43-A7F2-158BEC14C393}" destId="{82CADE2A-8F05-FC47-A081-3735F71B826E}" srcOrd="5" destOrd="0" presId="urn:microsoft.com/office/officeart/2005/8/layout/bProcess4"/>
    <dgm:cxn modelId="{3C826E9A-AC68-994A-AA48-7BB86A582356}" type="presParOf" srcId="{E5AC1E45-9557-ED43-A7F2-158BEC14C393}" destId="{5907272A-6F4A-7349-BBA7-95CF0F5CCEB3}" srcOrd="6" destOrd="0" presId="urn:microsoft.com/office/officeart/2005/8/layout/bProcess4"/>
    <dgm:cxn modelId="{460FECFF-3677-9145-B5DB-BBE6C3CDAC8E}" type="presParOf" srcId="{5907272A-6F4A-7349-BBA7-95CF0F5CCEB3}" destId="{C79251A0-F78A-B543-8CC5-4EB062654E9F}" srcOrd="0" destOrd="0" presId="urn:microsoft.com/office/officeart/2005/8/layout/bProcess4"/>
    <dgm:cxn modelId="{C75014F0-61FD-CF41-A6F3-8D318E0BD05C}" type="presParOf" srcId="{5907272A-6F4A-7349-BBA7-95CF0F5CCEB3}" destId="{E986FB11-0606-BF4C-9428-C4501D415DA9}" srcOrd="1" destOrd="0" presId="urn:microsoft.com/office/officeart/2005/8/layout/bProcess4"/>
    <dgm:cxn modelId="{CD35312E-AEDA-6949-A5D8-35627E026023}" type="presParOf" srcId="{E5AC1E45-9557-ED43-A7F2-158BEC14C393}" destId="{545B7838-7AAD-C74A-A477-1BC0F38DCDFD}" srcOrd="7" destOrd="0" presId="urn:microsoft.com/office/officeart/2005/8/layout/bProcess4"/>
    <dgm:cxn modelId="{FD3242C3-A950-CA4E-91B9-BAD78682522F}" type="presParOf" srcId="{E5AC1E45-9557-ED43-A7F2-158BEC14C393}" destId="{A681461F-BB44-5542-A9D1-284098158572}" srcOrd="8" destOrd="0" presId="urn:microsoft.com/office/officeart/2005/8/layout/bProcess4"/>
    <dgm:cxn modelId="{E6CADCED-9276-3344-9056-EDC22D54E91A}" type="presParOf" srcId="{A681461F-BB44-5542-A9D1-284098158572}" destId="{43CF8B91-DE61-AF41-8C56-AED5F28A1675}" srcOrd="0" destOrd="0" presId="urn:microsoft.com/office/officeart/2005/8/layout/bProcess4"/>
    <dgm:cxn modelId="{FA56FF6D-4B82-454B-A388-C6B43F456229}" type="presParOf" srcId="{A681461F-BB44-5542-A9D1-284098158572}" destId="{6123D4DE-11A2-D742-A3E7-DA960F73C15E}" srcOrd="1" destOrd="0" presId="urn:microsoft.com/office/officeart/2005/8/layout/bProcess4"/>
    <dgm:cxn modelId="{151EF7F3-4FAC-0843-AE39-6C4942A5B8F2}" type="presParOf" srcId="{E5AC1E45-9557-ED43-A7F2-158BEC14C393}" destId="{A85C0474-F7AF-BF42-8B62-DDBFDAB4F7A1}" srcOrd="9" destOrd="0" presId="urn:microsoft.com/office/officeart/2005/8/layout/bProcess4"/>
    <dgm:cxn modelId="{BE53658D-6495-3249-8120-7AC3DE563F1B}" type="presParOf" srcId="{E5AC1E45-9557-ED43-A7F2-158BEC14C393}" destId="{FCF5D524-C77A-0F40-A0D6-9CE223EFE899}" srcOrd="10" destOrd="0" presId="urn:microsoft.com/office/officeart/2005/8/layout/bProcess4"/>
    <dgm:cxn modelId="{EDA4A44D-2A1F-D149-B9D2-E968793EBFB3}" type="presParOf" srcId="{FCF5D524-C77A-0F40-A0D6-9CE223EFE899}" destId="{EC92C702-7AFD-1040-B5B8-B096B09C7CAF}" srcOrd="0" destOrd="0" presId="urn:microsoft.com/office/officeart/2005/8/layout/bProcess4"/>
    <dgm:cxn modelId="{DAA3FDBF-7331-4446-AF9F-31BE62C48E48}" type="presParOf" srcId="{FCF5D524-C77A-0F40-A0D6-9CE223EFE899}" destId="{4C48E4DE-9699-1641-93A0-B20E803FE8B3}" srcOrd="1" destOrd="0" presId="urn:microsoft.com/office/officeart/2005/8/layout/bProcess4"/>
    <dgm:cxn modelId="{B7C01C3C-CBDC-AE40-8154-AED3499A7E7C}" type="presParOf" srcId="{E5AC1E45-9557-ED43-A7F2-158BEC14C393}" destId="{BCFAFD22-8AB8-6B41-B3BC-575B1789BE92}" srcOrd="11" destOrd="0" presId="urn:microsoft.com/office/officeart/2005/8/layout/bProcess4"/>
    <dgm:cxn modelId="{CC70D682-3200-AE46-9468-9E27A944E759}" type="presParOf" srcId="{E5AC1E45-9557-ED43-A7F2-158BEC14C393}" destId="{1157A6D7-265B-FF4A-8E94-8AFA5A70D56B}" srcOrd="12" destOrd="0" presId="urn:microsoft.com/office/officeart/2005/8/layout/bProcess4"/>
    <dgm:cxn modelId="{EB6C4B5C-7493-7C45-8696-85BEB5EF1F61}" type="presParOf" srcId="{1157A6D7-265B-FF4A-8E94-8AFA5A70D56B}" destId="{C7DE3E7A-2E3C-D849-9F58-413BA14E6A64}" srcOrd="0" destOrd="0" presId="urn:microsoft.com/office/officeart/2005/8/layout/bProcess4"/>
    <dgm:cxn modelId="{294AF76C-131B-BC40-AFE1-8CC517DEBFCC}" type="presParOf" srcId="{1157A6D7-265B-FF4A-8E94-8AFA5A70D56B}" destId="{EF586CE7-0954-7941-9DE9-B8F787D1C38F}" srcOrd="1" destOrd="0" presId="urn:microsoft.com/office/officeart/2005/8/layout/bProcess4"/>
    <dgm:cxn modelId="{27C4B085-FB68-9A41-9D98-1CD594CF32A4}" type="presParOf" srcId="{E5AC1E45-9557-ED43-A7F2-158BEC14C393}" destId="{91C62D22-0623-024E-8883-941E5D752999}" srcOrd="13" destOrd="0" presId="urn:microsoft.com/office/officeart/2005/8/layout/bProcess4"/>
    <dgm:cxn modelId="{F1CDB377-DDE1-DA45-A8EB-4BDBCB755E90}" type="presParOf" srcId="{E5AC1E45-9557-ED43-A7F2-158BEC14C393}" destId="{4C87B0E7-2F84-134F-986F-D3C051191F35}" srcOrd="14" destOrd="0" presId="urn:microsoft.com/office/officeart/2005/8/layout/bProcess4"/>
    <dgm:cxn modelId="{FBC23E54-456E-2F43-86BB-77D288D210F6}" type="presParOf" srcId="{4C87B0E7-2F84-134F-986F-D3C051191F35}" destId="{854F882A-BF22-A041-9DC5-FA1C5B0BA685}" srcOrd="0" destOrd="0" presId="urn:microsoft.com/office/officeart/2005/8/layout/bProcess4"/>
    <dgm:cxn modelId="{054EBF03-FE82-6E4A-B9E5-2E100D95BFB8}" type="presParOf" srcId="{4C87B0E7-2F84-134F-986F-D3C051191F35}" destId="{330228D0-98F1-3246-B849-74D2F530743E}" srcOrd="1" destOrd="0" presId="urn:microsoft.com/office/officeart/2005/8/layout/bProcess4"/>
    <dgm:cxn modelId="{CCF77582-773F-F941-A5B0-F310C1DD92D1}" type="presParOf" srcId="{E5AC1E45-9557-ED43-A7F2-158BEC14C393}" destId="{878DD734-85A3-7144-8E50-5A1C1FD59922}" srcOrd="15" destOrd="0" presId="urn:microsoft.com/office/officeart/2005/8/layout/bProcess4"/>
    <dgm:cxn modelId="{0A5F079A-F876-C649-8EFD-85B810D91BA7}" type="presParOf" srcId="{E5AC1E45-9557-ED43-A7F2-158BEC14C393}" destId="{D9C2EDF2-5741-9C44-90B8-922F2729BEFD}" srcOrd="16" destOrd="0" presId="urn:microsoft.com/office/officeart/2005/8/layout/bProcess4"/>
    <dgm:cxn modelId="{E6EB2BB7-4832-8648-BA7C-9239DC6675B2}" type="presParOf" srcId="{D9C2EDF2-5741-9C44-90B8-922F2729BEFD}" destId="{B81ACAA4-5DC2-EB47-B911-4D6E651A0AA2}" srcOrd="0" destOrd="0" presId="urn:microsoft.com/office/officeart/2005/8/layout/bProcess4"/>
    <dgm:cxn modelId="{28F79D1C-8DF8-E94C-A7CC-46941040AD38}" type="presParOf" srcId="{D9C2EDF2-5741-9C44-90B8-922F2729BEFD}" destId="{A8818348-455E-DE4C-B050-DE41580E5E9E}" srcOrd="1" destOrd="0" presId="urn:microsoft.com/office/officeart/2005/8/layout/bProcess4"/>
  </dgm:cxnLst>
  <dgm:bg/>
  <dgm:whole/>
  <dgm:extLst>
    <a:ext uri="http://schemas.microsoft.com/office/drawing/2008/diagram"/>
  </dgm:extLst>
</dgm:dataModel>
</file>

<file path=ppt/diagrams/data7.xml><?xml version="1.0" encoding="utf-8"?>
<dgm:dataModel xmlns:dgm="http://schemas.openxmlformats.org/drawingml/2006/diagram" xmlns:a="http://schemas.openxmlformats.org/drawingml/2006/main">
  <dgm:ptLst>
    <dgm:pt modelId="{3085BB03-3764-634A-BB09-8A2732872CB8}" type="doc">
      <dgm:prSet loTypeId="urn:microsoft.com/office/officeart/2005/8/layout/bProcess4" loCatId="process" qsTypeId="urn:microsoft.com/office/officeart/2005/8/quickstyle/simple4" qsCatId="simple" csTypeId="urn:microsoft.com/office/officeart/2005/8/colors/accent1_2#7" csCatId="accent1" phldr="1"/>
      <dgm:spPr/>
      <dgm:t>
        <a:bodyPr/>
        <a:lstStyle/>
        <a:p>
          <a:endParaRPr lang="en-US"/>
        </a:p>
      </dgm:t>
    </dgm:pt>
    <dgm:pt modelId="{C5275A50-72AC-2243-A6C4-69A5DF15A755}">
      <dgm:prSet phldrT="[Text]"/>
      <dgm:spPr/>
      <dgm:t>
        <a:bodyPr/>
        <a:lstStyle/>
        <a:p>
          <a:r>
            <a:rPr lang="en-US" b="1" dirty="0" smtClean="0"/>
            <a:t>Homophobia</a:t>
          </a:r>
          <a:endParaRPr lang="en-US" b="1" dirty="0"/>
        </a:p>
      </dgm:t>
    </dgm:pt>
    <dgm:pt modelId="{2841B674-F728-B342-AD91-08EDA7653411}" type="parTrans" cxnId="{D7D113F0-3CB3-D242-AFD3-063AC05115B0}">
      <dgm:prSet/>
      <dgm:spPr/>
      <dgm:t>
        <a:bodyPr/>
        <a:lstStyle/>
        <a:p>
          <a:endParaRPr lang="en-US"/>
        </a:p>
      </dgm:t>
    </dgm:pt>
    <dgm:pt modelId="{0CC8982E-9E01-4448-9B02-5C52E55030C4}" type="sibTrans" cxnId="{D7D113F0-3CB3-D242-AFD3-063AC05115B0}">
      <dgm:prSet/>
      <dgm:spPr/>
      <dgm:t>
        <a:bodyPr/>
        <a:lstStyle/>
        <a:p>
          <a:endParaRPr lang="en-US" dirty="0"/>
        </a:p>
      </dgm:t>
    </dgm:pt>
    <dgm:pt modelId="{474E4E39-8234-1845-BA4C-F35E506BB55C}">
      <dgm:prSet phldrT="[Text]"/>
      <dgm:spPr/>
      <dgm:t>
        <a:bodyPr/>
        <a:lstStyle/>
        <a:p>
          <a:r>
            <a:rPr lang="en-US" b="1" dirty="0" smtClean="0"/>
            <a:t>Connection to Perpetrator of Violence</a:t>
          </a:r>
          <a:endParaRPr lang="en-US" b="1" dirty="0"/>
        </a:p>
      </dgm:t>
    </dgm:pt>
    <dgm:pt modelId="{00259872-BDF2-CD45-A32F-86F7A5AB555D}" type="parTrans" cxnId="{382D10A5-146C-FD4C-9340-90E0D6BE944D}">
      <dgm:prSet/>
      <dgm:spPr/>
      <dgm:t>
        <a:bodyPr/>
        <a:lstStyle/>
        <a:p>
          <a:endParaRPr lang="en-US"/>
        </a:p>
      </dgm:t>
    </dgm:pt>
    <dgm:pt modelId="{C20708DA-3900-A84D-8551-E1F6C2CE7B7C}" type="sibTrans" cxnId="{382D10A5-146C-FD4C-9340-90E0D6BE944D}">
      <dgm:prSet/>
      <dgm:spPr/>
      <dgm:t>
        <a:bodyPr/>
        <a:lstStyle/>
        <a:p>
          <a:endParaRPr lang="en-US" dirty="0"/>
        </a:p>
      </dgm:t>
    </dgm:pt>
    <dgm:pt modelId="{E3435568-521C-9545-AE56-2740863F89BA}">
      <dgm:prSet phldrT="[Text]"/>
      <dgm:spPr/>
      <dgm:t>
        <a:bodyPr/>
        <a:lstStyle/>
        <a:p>
          <a:r>
            <a:rPr lang="en-US" b="1" dirty="0" smtClean="0"/>
            <a:t>Health &amp; Emotional Stressors</a:t>
          </a:r>
          <a:endParaRPr lang="en-US" b="1" dirty="0"/>
        </a:p>
      </dgm:t>
    </dgm:pt>
    <dgm:pt modelId="{C2CC480F-731A-BD46-9C22-94DD8F2736E9}" type="parTrans" cxnId="{191703C6-63CC-8C45-BA9A-1577C63A3192}">
      <dgm:prSet/>
      <dgm:spPr/>
      <dgm:t>
        <a:bodyPr/>
        <a:lstStyle/>
        <a:p>
          <a:endParaRPr lang="en-US"/>
        </a:p>
      </dgm:t>
    </dgm:pt>
    <dgm:pt modelId="{ABC5C7E7-2CFE-B24A-9149-860510D3FA36}" type="sibTrans" cxnId="{191703C6-63CC-8C45-BA9A-1577C63A3192}">
      <dgm:prSet/>
      <dgm:spPr/>
      <dgm:t>
        <a:bodyPr/>
        <a:lstStyle/>
        <a:p>
          <a:endParaRPr lang="en-US" dirty="0"/>
        </a:p>
      </dgm:t>
    </dgm:pt>
    <dgm:pt modelId="{DDC3E969-F324-C147-B24D-A68816766E08}">
      <dgm:prSet phldrT="[Text]"/>
      <dgm:spPr/>
      <dgm:t>
        <a:bodyPr/>
        <a:lstStyle/>
        <a:p>
          <a:r>
            <a:rPr lang="en-US" b="1" dirty="0" smtClean="0"/>
            <a:t>Social Issues</a:t>
          </a:r>
          <a:endParaRPr lang="en-US" b="1" dirty="0"/>
        </a:p>
      </dgm:t>
    </dgm:pt>
    <dgm:pt modelId="{93BC086C-3A7C-0045-BF4D-D4D02971A8B5}" type="parTrans" cxnId="{608CF84C-971C-5047-A177-ED6CE51E8644}">
      <dgm:prSet/>
      <dgm:spPr/>
      <dgm:t>
        <a:bodyPr/>
        <a:lstStyle/>
        <a:p>
          <a:endParaRPr lang="en-US"/>
        </a:p>
      </dgm:t>
    </dgm:pt>
    <dgm:pt modelId="{A18A06C2-7A61-1B4D-91EF-3EDB347C42B4}" type="sibTrans" cxnId="{608CF84C-971C-5047-A177-ED6CE51E8644}">
      <dgm:prSet/>
      <dgm:spPr/>
      <dgm:t>
        <a:bodyPr/>
        <a:lstStyle/>
        <a:p>
          <a:endParaRPr lang="en-US" dirty="0"/>
        </a:p>
      </dgm:t>
    </dgm:pt>
    <dgm:pt modelId="{482F811C-77BF-5743-81D6-7CF44F7DEAD5}">
      <dgm:prSet phldrT="[Text]"/>
      <dgm:spPr/>
      <dgm:t>
        <a:bodyPr/>
        <a:lstStyle/>
        <a:p>
          <a:r>
            <a:rPr lang="en-US" b="1" dirty="0" smtClean="0"/>
            <a:t>Financial Barriers</a:t>
          </a:r>
          <a:endParaRPr lang="en-US" b="1" dirty="0"/>
        </a:p>
      </dgm:t>
    </dgm:pt>
    <dgm:pt modelId="{92328600-902B-7048-8C9A-5E4DB73A515C}" type="parTrans" cxnId="{34A1C298-D33C-BC41-ABEC-37BDEB62DA38}">
      <dgm:prSet/>
      <dgm:spPr/>
      <dgm:t>
        <a:bodyPr/>
        <a:lstStyle/>
        <a:p>
          <a:endParaRPr lang="en-US"/>
        </a:p>
      </dgm:t>
    </dgm:pt>
    <dgm:pt modelId="{9764F0AB-0C17-6349-94D4-58FC3582BB2B}" type="sibTrans" cxnId="{34A1C298-D33C-BC41-ABEC-37BDEB62DA38}">
      <dgm:prSet/>
      <dgm:spPr/>
      <dgm:t>
        <a:bodyPr/>
        <a:lstStyle/>
        <a:p>
          <a:endParaRPr lang="en-US" dirty="0"/>
        </a:p>
      </dgm:t>
    </dgm:pt>
    <dgm:pt modelId="{B7CDD938-CF33-1446-9166-CF411B6D0420}">
      <dgm:prSet phldrT="[Text]"/>
      <dgm:spPr/>
      <dgm:t>
        <a:bodyPr/>
        <a:lstStyle/>
        <a:p>
          <a:r>
            <a:rPr lang="en-US" b="1" dirty="0" smtClean="0"/>
            <a:t>Isolation Impacts further compounded by living in a more conservative &amp; remote region</a:t>
          </a:r>
          <a:endParaRPr lang="en-US" b="1" dirty="0"/>
        </a:p>
      </dgm:t>
    </dgm:pt>
    <dgm:pt modelId="{AA1E6A5D-3397-224A-8763-1EF0BD8C9451}" type="parTrans" cxnId="{450CAC3B-95F9-A645-8051-EA42C2D053C7}">
      <dgm:prSet/>
      <dgm:spPr/>
      <dgm:t>
        <a:bodyPr/>
        <a:lstStyle/>
        <a:p>
          <a:endParaRPr lang="en-US"/>
        </a:p>
      </dgm:t>
    </dgm:pt>
    <dgm:pt modelId="{E6577E66-5D04-954C-845B-267BDFCA480B}" type="sibTrans" cxnId="{450CAC3B-95F9-A645-8051-EA42C2D053C7}">
      <dgm:prSet/>
      <dgm:spPr/>
      <dgm:t>
        <a:bodyPr/>
        <a:lstStyle/>
        <a:p>
          <a:endParaRPr lang="en-US" dirty="0"/>
        </a:p>
      </dgm:t>
    </dgm:pt>
    <dgm:pt modelId="{933A1082-A1AE-154B-A427-4A18F6D164F4}">
      <dgm:prSet phldrT="[Text]"/>
      <dgm:spPr/>
      <dgm:t>
        <a:bodyPr/>
        <a:lstStyle/>
        <a:p>
          <a:r>
            <a:rPr lang="en-US" b="1" dirty="0" smtClean="0"/>
            <a:t>History of Domestic &amp; Family Violence</a:t>
          </a:r>
          <a:endParaRPr lang="en-US" b="1" dirty="0"/>
        </a:p>
      </dgm:t>
    </dgm:pt>
    <dgm:pt modelId="{38775782-94F4-2D4B-BD1B-9EFCEC2B0E6C}" type="parTrans" cxnId="{CC963D73-EC1C-2C44-8300-2E537B2EEBDD}">
      <dgm:prSet/>
      <dgm:spPr/>
      <dgm:t>
        <a:bodyPr/>
        <a:lstStyle/>
        <a:p>
          <a:endParaRPr lang="en-US"/>
        </a:p>
      </dgm:t>
    </dgm:pt>
    <dgm:pt modelId="{F431D976-32FC-4B4F-8FE1-98125CB2E323}" type="sibTrans" cxnId="{CC963D73-EC1C-2C44-8300-2E537B2EEBDD}">
      <dgm:prSet/>
      <dgm:spPr/>
      <dgm:t>
        <a:bodyPr/>
        <a:lstStyle/>
        <a:p>
          <a:endParaRPr lang="en-US"/>
        </a:p>
      </dgm:t>
    </dgm:pt>
    <dgm:pt modelId="{551A5731-A6B0-3E4A-ACC8-7AE572F3C38B}">
      <dgm:prSet phldrT="[Text]"/>
      <dgm:spPr/>
      <dgm:t>
        <a:bodyPr/>
        <a:lstStyle/>
        <a:p>
          <a:r>
            <a:rPr lang="en-US" b="1" dirty="0" smtClean="0"/>
            <a:t>Social Exclusion Lack of appropriate services &amp;  skilled workers that need to be involved</a:t>
          </a:r>
          <a:endParaRPr lang="en-US" b="1" dirty="0"/>
        </a:p>
      </dgm:t>
    </dgm:pt>
    <dgm:pt modelId="{79176F5A-CE96-EE45-9E06-AC60EC3B51A5}" type="parTrans" cxnId="{49AD762A-4F78-2940-B6BD-DB45D03FCFC9}">
      <dgm:prSet/>
      <dgm:spPr/>
      <dgm:t>
        <a:bodyPr/>
        <a:lstStyle/>
        <a:p>
          <a:endParaRPr lang="en-US"/>
        </a:p>
      </dgm:t>
    </dgm:pt>
    <dgm:pt modelId="{895022E6-B0D2-424F-BE9D-2ABB6A7C2CA6}" type="sibTrans" cxnId="{49AD762A-4F78-2940-B6BD-DB45D03FCFC9}">
      <dgm:prSet/>
      <dgm:spPr/>
      <dgm:t>
        <a:bodyPr/>
        <a:lstStyle/>
        <a:p>
          <a:endParaRPr lang="en-US"/>
        </a:p>
      </dgm:t>
    </dgm:pt>
    <dgm:pt modelId="{A87ABE35-E309-484F-8010-77A2FF3A8A89}">
      <dgm:prSet phldrT="[Text]"/>
      <dgm:spPr/>
      <dgm:t>
        <a:bodyPr/>
        <a:lstStyle/>
        <a:p>
          <a:r>
            <a:rPr lang="en-US" b="1" dirty="0" smtClean="0"/>
            <a:t>Family Issues</a:t>
          </a:r>
          <a:endParaRPr lang="en-US" b="1" dirty="0"/>
        </a:p>
      </dgm:t>
    </dgm:pt>
    <dgm:pt modelId="{60F74B21-8631-8D48-A6AC-3851C6820DC4}" type="parTrans" cxnId="{90695AA5-C903-6745-A919-976137E91C4F}">
      <dgm:prSet/>
      <dgm:spPr/>
      <dgm:t>
        <a:bodyPr/>
        <a:lstStyle/>
        <a:p>
          <a:endParaRPr lang="en-US"/>
        </a:p>
      </dgm:t>
    </dgm:pt>
    <dgm:pt modelId="{80F6BA7F-04B3-7E48-BACF-10DFFA01C349}" type="sibTrans" cxnId="{90695AA5-C903-6745-A919-976137E91C4F}">
      <dgm:prSet/>
      <dgm:spPr/>
      <dgm:t>
        <a:bodyPr/>
        <a:lstStyle/>
        <a:p>
          <a:endParaRPr lang="en-US"/>
        </a:p>
      </dgm:t>
    </dgm:pt>
    <dgm:pt modelId="{AA740F0A-FD51-A04A-BFC2-60F3808DB721}" type="pres">
      <dgm:prSet presAssocID="{3085BB03-3764-634A-BB09-8A2732872CB8}" presName="Name0" presStyleCnt="0">
        <dgm:presLayoutVars>
          <dgm:dir/>
          <dgm:resizeHandles/>
        </dgm:presLayoutVars>
      </dgm:prSet>
      <dgm:spPr/>
      <dgm:t>
        <a:bodyPr/>
        <a:lstStyle/>
        <a:p>
          <a:endParaRPr lang="en-US"/>
        </a:p>
      </dgm:t>
    </dgm:pt>
    <dgm:pt modelId="{DA6620B3-53AA-A146-AE9A-CA07EAE3A1F9}" type="pres">
      <dgm:prSet presAssocID="{C5275A50-72AC-2243-A6C4-69A5DF15A755}" presName="compNode" presStyleCnt="0"/>
      <dgm:spPr/>
    </dgm:pt>
    <dgm:pt modelId="{EB7D6643-D8A9-E043-BC37-D36A30A6A2D1}" type="pres">
      <dgm:prSet presAssocID="{C5275A50-72AC-2243-A6C4-69A5DF15A755}" presName="dummyConnPt" presStyleCnt="0"/>
      <dgm:spPr/>
    </dgm:pt>
    <dgm:pt modelId="{BE82474D-1F7A-9B49-9DEF-82E225AC1BA1}" type="pres">
      <dgm:prSet presAssocID="{C5275A50-72AC-2243-A6C4-69A5DF15A755}" presName="node" presStyleLbl="node1" presStyleIdx="0" presStyleCnt="9">
        <dgm:presLayoutVars>
          <dgm:bulletEnabled val="1"/>
        </dgm:presLayoutVars>
      </dgm:prSet>
      <dgm:spPr/>
      <dgm:t>
        <a:bodyPr/>
        <a:lstStyle/>
        <a:p>
          <a:endParaRPr lang="en-US"/>
        </a:p>
      </dgm:t>
    </dgm:pt>
    <dgm:pt modelId="{6B98CFF9-9E36-D045-9DDF-6CB036EA14C1}" type="pres">
      <dgm:prSet presAssocID="{0CC8982E-9E01-4448-9B02-5C52E55030C4}" presName="sibTrans" presStyleLbl="bgSibTrans2D1" presStyleIdx="0" presStyleCnt="8"/>
      <dgm:spPr/>
      <dgm:t>
        <a:bodyPr/>
        <a:lstStyle/>
        <a:p>
          <a:endParaRPr lang="en-US"/>
        </a:p>
      </dgm:t>
    </dgm:pt>
    <dgm:pt modelId="{E7AFA00D-84F3-7647-B9AD-A608A60105DF}" type="pres">
      <dgm:prSet presAssocID="{933A1082-A1AE-154B-A427-4A18F6D164F4}" presName="compNode" presStyleCnt="0"/>
      <dgm:spPr/>
    </dgm:pt>
    <dgm:pt modelId="{CFF30E73-5590-E746-A4C9-A79322B90E33}" type="pres">
      <dgm:prSet presAssocID="{933A1082-A1AE-154B-A427-4A18F6D164F4}" presName="dummyConnPt" presStyleCnt="0"/>
      <dgm:spPr/>
    </dgm:pt>
    <dgm:pt modelId="{F3EF0542-22DC-5B43-BE85-5C2E29D5BDCE}" type="pres">
      <dgm:prSet presAssocID="{933A1082-A1AE-154B-A427-4A18F6D164F4}" presName="node" presStyleLbl="node1" presStyleIdx="1" presStyleCnt="9" custLinFactNeighborX="-184">
        <dgm:presLayoutVars>
          <dgm:bulletEnabled val="1"/>
        </dgm:presLayoutVars>
      </dgm:prSet>
      <dgm:spPr/>
      <dgm:t>
        <a:bodyPr/>
        <a:lstStyle/>
        <a:p>
          <a:endParaRPr lang="en-US"/>
        </a:p>
      </dgm:t>
    </dgm:pt>
    <dgm:pt modelId="{711C5BA2-D470-E244-936F-513208E46794}" type="pres">
      <dgm:prSet presAssocID="{F431D976-32FC-4B4F-8FE1-98125CB2E323}" presName="sibTrans" presStyleLbl="bgSibTrans2D1" presStyleIdx="1" presStyleCnt="8"/>
      <dgm:spPr/>
      <dgm:t>
        <a:bodyPr/>
        <a:lstStyle/>
        <a:p>
          <a:endParaRPr lang="en-US"/>
        </a:p>
      </dgm:t>
    </dgm:pt>
    <dgm:pt modelId="{2B329D68-48A3-834C-963C-4FFE1953F6F4}" type="pres">
      <dgm:prSet presAssocID="{474E4E39-8234-1845-BA4C-F35E506BB55C}" presName="compNode" presStyleCnt="0"/>
      <dgm:spPr/>
    </dgm:pt>
    <dgm:pt modelId="{EC26A20F-56C4-5145-8613-A138E4ADCF98}" type="pres">
      <dgm:prSet presAssocID="{474E4E39-8234-1845-BA4C-F35E506BB55C}" presName="dummyConnPt" presStyleCnt="0"/>
      <dgm:spPr/>
    </dgm:pt>
    <dgm:pt modelId="{D3B33743-E9E7-FF4D-90D8-403DAFD430BF}" type="pres">
      <dgm:prSet presAssocID="{474E4E39-8234-1845-BA4C-F35E506BB55C}" presName="node" presStyleLbl="node1" presStyleIdx="2" presStyleCnt="9">
        <dgm:presLayoutVars>
          <dgm:bulletEnabled val="1"/>
        </dgm:presLayoutVars>
      </dgm:prSet>
      <dgm:spPr/>
      <dgm:t>
        <a:bodyPr/>
        <a:lstStyle/>
        <a:p>
          <a:endParaRPr lang="en-US"/>
        </a:p>
      </dgm:t>
    </dgm:pt>
    <dgm:pt modelId="{986CDA5A-47B7-B94B-8EE9-DDBB4F54C585}" type="pres">
      <dgm:prSet presAssocID="{C20708DA-3900-A84D-8551-E1F6C2CE7B7C}" presName="sibTrans" presStyleLbl="bgSibTrans2D1" presStyleIdx="2" presStyleCnt="8"/>
      <dgm:spPr/>
      <dgm:t>
        <a:bodyPr/>
        <a:lstStyle/>
        <a:p>
          <a:endParaRPr lang="en-US"/>
        </a:p>
      </dgm:t>
    </dgm:pt>
    <dgm:pt modelId="{6D60261C-F453-7446-83CC-BA313E657FE8}" type="pres">
      <dgm:prSet presAssocID="{551A5731-A6B0-3E4A-ACC8-7AE572F3C38B}" presName="compNode" presStyleCnt="0"/>
      <dgm:spPr/>
    </dgm:pt>
    <dgm:pt modelId="{A8C2036F-1EB9-ED45-B84C-2CFB3FF82FCD}" type="pres">
      <dgm:prSet presAssocID="{551A5731-A6B0-3E4A-ACC8-7AE572F3C38B}" presName="dummyConnPt" presStyleCnt="0"/>
      <dgm:spPr/>
    </dgm:pt>
    <dgm:pt modelId="{885FE02C-7567-7D41-B115-CA026C351A37}" type="pres">
      <dgm:prSet presAssocID="{551A5731-A6B0-3E4A-ACC8-7AE572F3C38B}" presName="node" presStyleLbl="node1" presStyleIdx="3" presStyleCnt="9">
        <dgm:presLayoutVars>
          <dgm:bulletEnabled val="1"/>
        </dgm:presLayoutVars>
      </dgm:prSet>
      <dgm:spPr/>
      <dgm:t>
        <a:bodyPr/>
        <a:lstStyle/>
        <a:p>
          <a:endParaRPr lang="en-US"/>
        </a:p>
      </dgm:t>
    </dgm:pt>
    <dgm:pt modelId="{4839BD5A-CAA0-5848-A214-461A178B11EC}" type="pres">
      <dgm:prSet presAssocID="{895022E6-B0D2-424F-BE9D-2ABB6A7C2CA6}" presName="sibTrans" presStyleLbl="bgSibTrans2D1" presStyleIdx="3" presStyleCnt="8"/>
      <dgm:spPr/>
      <dgm:t>
        <a:bodyPr/>
        <a:lstStyle/>
        <a:p>
          <a:endParaRPr lang="en-US"/>
        </a:p>
      </dgm:t>
    </dgm:pt>
    <dgm:pt modelId="{F1CD338C-A4F4-C04D-8D9F-015F76E1B83A}" type="pres">
      <dgm:prSet presAssocID="{A87ABE35-E309-484F-8010-77A2FF3A8A89}" presName="compNode" presStyleCnt="0"/>
      <dgm:spPr/>
    </dgm:pt>
    <dgm:pt modelId="{9213FFC6-7409-2B42-A5FD-0433739135A7}" type="pres">
      <dgm:prSet presAssocID="{A87ABE35-E309-484F-8010-77A2FF3A8A89}" presName="dummyConnPt" presStyleCnt="0"/>
      <dgm:spPr/>
    </dgm:pt>
    <dgm:pt modelId="{41ADA7AB-D678-D741-A45B-94094AFE837B}" type="pres">
      <dgm:prSet presAssocID="{A87ABE35-E309-484F-8010-77A2FF3A8A89}" presName="node" presStyleLbl="node1" presStyleIdx="4" presStyleCnt="9">
        <dgm:presLayoutVars>
          <dgm:bulletEnabled val="1"/>
        </dgm:presLayoutVars>
      </dgm:prSet>
      <dgm:spPr/>
      <dgm:t>
        <a:bodyPr/>
        <a:lstStyle/>
        <a:p>
          <a:endParaRPr lang="en-US"/>
        </a:p>
      </dgm:t>
    </dgm:pt>
    <dgm:pt modelId="{466B9EEA-815E-A04F-B61B-34B495B9731E}" type="pres">
      <dgm:prSet presAssocID="{80F6BA7F-04B3-7E48-BACF-10DFFA01C349}" presName="sibTrans" presStyleLbl="bgSibTrans2D1" presStyleIdx="4" presStyleCnt="8"/>
      <dgm:spPr/>
      <dgm:t>
        <a:bodyPr/>
        <a:lstStyle/>
        <a:p>
          <a:endParaRPr lang="en-US"/>
        </a:p>
      </dgm:t>
    </dgm:pt>
    <dgm:pt modelId="{038461DB-3C37-D940-83BE-458DC8450589}" type="pres">
      <dgm:prSet presAssocID="{E3435568-521C-9545-AE56-2740863F89BA}" presName="compNode" presStyleCnt="0"/>
      <dgm:spPr/>
    </dgm:pt>
    <dgm:pt modelId="{8D728C69-85A3-A04B-9178-B2558FBB5C13}" type="pres">
      <dgm:prSet presAssocID="{E3435568-521C-9545-AE56-2740863F89BA}" presName="dummyConnPt" presStyleCnt="0"/>
      <dgm:spPr/>
    </dgm:pt>
    <dgm:pt modelId="{A3B7043B-4D41-1142-B0C3-AA9EDF2EE25C}" type="pres">
      <dgm:prSet presAssocID="{E3435568-521C-9545-AE56-2740863F89BA}" presName="node" presStyleLbl="node1" presStyleIdx="5" presStyleCnt="9">
        <dgm:presLayoutVars>
          <dgm:bulletEnabled val="1"/>
        </dgm:presLayoutVars>
      </dgm:prSet>
      <dgm:spPr/>
      <dgm:t>
        <a:bodyPr/>
        <a:lstStyle/>
        <a:p>
          <a:endParaRPr lang="en-US"/>
        </a:p>
      </dgm:t>
    </dgm:pt>
    <dgm:pt modelId="{97855327-B23F-9743-BC72-F87C32099638}" type="pres">
      <dgm:prSet presAssocID="{ABC5C7E7-2CFE-B24A-9149-860510D3FA36}" presName="sibTrans" presStyleLbl="bgSibTrans2D1" presStyleIdx="5" presStyleCnt="8"/>
      <dgm:spPr/>
      <dgm:t>
        <a:bodyPr/>
        <a:lstStyle/>
        <a:p>
          <a:endParaRPr lang="en-US"/>
        </a:p>
      </dgm:t>
    </dgm:pt>
    <dgm:pt modelId="{FA2F2112-80CF-B944-8716-36C65C01B4C1}" type="pres">
      <dgm:prSet presAssocID="{DDC3E969-F324-C147-B24D-A68816766E08}" presName="compNode" presStyleCnt="0"/>
      <dgm:spPr/>
    </dgm:pt>
    <dgm:pt modelId="{64A88242-58BE-2844-81D4-6ED25ABEA087}" type="pres">
      <dgm:prSet presAssocID="{DDC3E969-F324-C147-B24D-A68816766E08}" presName="dummyConnPt" presStyleCnt="0"/>
      <dgm:spPr/>
    </dgm:pt>
    <dgm:pt modelId="{EA05B653-9816-5E4C-A5AF-9AEA16D45E6E}" type="pres">
      <dgm:prSet presAssocID="{DDC3E969-F324-C147-B24D-A68816766E08}" presName="node" presStyleLbl="node1" presStyleIdx="6" presStyleCnt="9">
        <dgm:presLayoutVars>
          <dgm:bulletEnabled val="1"/>
        </dgm:presLayoutVars>
      </dgm:prSet>
      <dgm:spPr/>
      <dgm:t>
        <a:bodyPr/>
        <a:lstStyle/>
        <a:p>
          <a:endParaRPr lang="en-US"/>
        </a:p>
      </dgm:t>
    </dgm:pt>
    <dgm:pt modelId="{8BE723AC-EA14-024A-AA88-CFB02DEFE600}" type="pres">
      <dgm:prSet presAssocID="{A18A06C2-7A61-1B4D-91EF-3EDB347C42B4}" presName="sibTrans" presStyleLbl="bgSibTrans2D1" presStyleIdx="6" presStyleCnt="8"/>
      <dgm:spPr/>
      <dgm:t>
        <a:bodyPr/>
        <a:lstStyle/>
        <a:p>
          <a:endParaRPr lang="en-US"/>
        </a:p>
      </dgm:t>
    </dgm:pt>
    <dgm:pt modelId="{973B60A2-C242-E64E-88F1-492EE4C2F374}" type="pres">
      <dgm:prSet presAssocID="{482F811C-77BF-5743-81D6-7CF44F7DEAD5}" presName="compNode" presStyleCnt="0"/>
      <dgm:spPr/>
    </dgm:pt>
    <dgm:pt modelId="{5E3EC88B-1C7B-1043-AD85-B07B3E468B44}" type="pres">
      <dgm:prSet presAssocID="{482F811C-77BF-5743-81D6-7CF44F7DEAD5}" presName="dummyConnPt" presStyleCnt="0"/>
      <dgm:spPr/>
    </dgm:pt>
    <dgm:pt modelId="{F412DF06-233B-2C4E-AB99-123E92D94917}" type="pres">
      <dgm:prSet presAssocID="{482F811C-77BF-5743-81D6-7CF44F7DEAD5}" presName="node" presStyleLbl="node1" presStyleIdx="7" presStyleCnt="9" custLinFactNeighborY="-3429">
        <dgm:presLayoutVars>
          <dgm:bulletEnabled val="1"/>
        </dgm:presLayoutVars>
      </dgm:prSet>
      <dgm:spPr/>
      <dgm:t>
        <a:bodyPr/>
        <a:lstStyle/>
        <a:p>
          <a:endParaRPr lang="en-US"/>
        </a:p>
      </dgm:t>
    </dgm:pt>
    <dgm:pt modelId="{CD86F587-631F-E647-AAC4-CB4F54D98BDB}" type="pres">
      <dgm:prSet presAssocID="{9764F0AB-0C17-6349-94D4-58FC3582BB2B}" presName="sibTrans" presStyleLbl="bgSibTrans2D1" presStyleIdx="7" presStyleCnt="8"/>
      <dgm:spPr/>
      <dgm:t>
        <a:bodyPr/>
        <a:lstStyle/>
        <a:p>
          <a:endParaRPr lang="en-US"/>
        </a:p>
      </dgm:t>
    </dgm:pt>
    <dgm:pt modelId="{F8836563-6EDC-D343-808F-85A05826F6EE}" type="pres">
      <dgm:prSet presAssocID="{B7CDD938-CF33-1446-9166-CF411B6D0420}" presName="compNode" presStyleCnt="0"/>
      <dgm:spPr/>
    </dgm:pt>
    <dgm:pt modelId="{C54E8FE5-2FDE-0746-ACC0-40C9A08AE334}" type="pres">
      <dgm:prSet presAssocID="{B7CDD938-CF33-1446-9166-CF411B6D0420}" presName="dummyConnPt" presStyleCnt="0"/>
      <dgm:spPr/>
    </dgm:pt>
    <dgm:pt modelId="{51C18AFC-46C1-434F-873F-4F590587C64C}" type="pres">
      <dgm:prSet presAssocID="{B7CDD938-CF33-1446-9166-CF411B6D0420}" presName="node" presStyleLbl="node1" presStyleIdx="8" presStyleCnt="9" custLinFactNeighborX="184">
        <dgm:presLayoutVars>
          <dgm:bulletEnabled val="1"/>
        </dgm:presLayoutVars>
      </dgm:prSet>
      <dgm:spPr/>
      <dgm:t>
        <a:bodyPr/>
        <a:lstStyle/>
        <a:p>
          <a:endParaRPr lang="en-US"/>
        </a:p>
      </dgm:t>
    </dgm:pt>
  </dgm:ptLst>
  <dgm:cxnLst>
    <dgm:cxn modelId="{EDFB644E-E467-2248-8AC7-9502EBA093B4}" type="presOf" srcId="{ABC5C7E7-2CFE-B24A-9149-860510D3FA36}" destId="{97855327-B23F-9743-BC72-F87C32099638}" srcOrd="0" destOrd="0" presId="urn:microsoft.com/office/officeart/2005/8/layout/bProcess4"/>
    <dgm:cxn modelId="{90695AA5-C903-6745-A919-976137E91C4F}" srcId="{3085BB03-3764-634A-BB09-8A2732872CB8}" destId="{A87ABE35-E309-484F-8010-77A2FF3A8A89}" srcOrd="4" destOrd="0" parTransId="{60F74B21-8631-8D48-A6AC-3851C6820DC4}" sibTransId="{80F6BA7F-04B3-7E48-BACF-10DFFA01C349}"/>
    <dgm:cxn modelId="{BCB2819B-D2C1-FC4E-9EEA-6A1D8F9843CC}" type="presOf" srcId="{474E4E39-8234-1845-BA4C-F35E506BB55C}" destId="{D3B33743-E9E7-FF4D-90D8-403DAFD430BF}" srcOrd="0" destOrd="0" presId="urn:microsoft.com/office/officeart/2005/8/layout/bProcess4"/>
    <dgm:cxn modelId="{34A1C298-D33C-BC41-ABEC-37BDEB62DA38}" srcId="{3085BB03-3764-634A-BB09-8A2732872CB8}" destId="{482F811C-77BF-5743-81D6-7CF44F7DEAD5}" srcOrd="7" destOrd="0" parTransId="{92328600-902B-7048-8C9A-5E4DB73A515C}" sibTransId="{9764F0AB-0C17-6349-94D4-58FC3582BB2B}"/>
    <dgm:cxn modelId="{745F3367-1C3B-7248-BD34-7E22798D9EBB}" type="presOf" srcId="{551A5731-A6B0-3E4A-ACC8-7AE572F3C38B}" destId="{885FE02C-7567-7D41-B115-CA026C351A37}" srcOrd="0" destOrd="0" presId="urn:microsoft.com/office/officeart/2005/8/layout/bProcess4"/>
    <dgm:cxn modelId="{BE2E4413-23D4-6B48-829F-C4F26F8B6E15}" type="presOf" srcId="{933A1082-A1AE-154B-A427-4A18F6D164F4}" destId="{F3EF0542-22DC-5B43-BE85-5C2E29D5BDCE}" srcOrd="0" destOrd="0" presId="urn:microsoft.com/office/officeart/2005/8/layout/bProcess4"/>
    <dgm:cxn modelId="{9B9CD704-0A42-A04D-9FF8-3DDE72B2CE53}" type="presOf" srcId="{80F6BA7F-04B3-7E48-BACF-10DFFA01C349}" destId="{466B9EEA-815E-A04F-B61B-34B495B9731E}" srcOrd="0" destOrd="0" presId="urn:microsoft.com/office/officeart/2005/8/layout/bProcess4"/>
    <dgm:cxn modelId="{FC15ECAD-69F8-614B-BEE2-88A30C5290FD}" type="presOf" srcId="{482F811C-77BF-5743-81D6-7CF44F7DEAD5}" destId="{F412DF06-233B-2C4E-AB99-123E92D94917}" srcOrd="0" destOrd="0" presId="urn:microsoft.com/office/officeart/2005/8/layout/bProcess4"/>
    <dgm:cxn modelId="{AD3B94D8-746B-6241-8A7D-F5B17E8C6A3E}" type="presOf" srcId="{9764F0AB-0C17-6349-94D4-58FC3582BB2B}" destId="{CD86F587-631F-E647-AAC4-CB4F54D98BDB}" srcOrd="0" destOrd="0" presId="urn:microsoft.com/office/officeart/2005/8/layout/bProcess4"/>
    <dgm:cxn modelId="{F8927A88-00B5-6345-B37E-93A0D7470584}" type="presOf" srcId="{895022E6-B0D2-424F-BE9D-2ABB6A7C2CA6}" destId="{4839BD5A-CAA0-5848-A214-461A178B11EC}" srcOrd="0" destOrd="0" presId="urn:microsoft.com/office/officeart/2005/8/layout/bProcess4"/>
    <dgm:cxn modelId="{5B00EAAB-2260-DA4A-849E-3F07C21215DF}" type="presOf" srcId="{A87ABE35-E309-484F-8010-77A2FF3A8A89}" destId="{41ADA7AB-D678-D741-A45B-94094AFE837B}" srcOrd="0" destOrd="0" presId="urn:microsoft.com/office/officeart/2005/8/layout/bProcess4"/>
    <dgm:cxn modelId="{608CF84C-971C-5047-A177-ED6CE51E8644}" srcId="{3085BB03-3764-634A-BB09-8A2732872CB8}" destId="{DDC3E969-F324-C147-B24D-A68816766E08}" srcOrd="6" destOrd="0" parTransId="{93BC086C-3A7C-0045-BF4D-D4D02971A8B5}" sibTransId="{A18A06C2-7A61-1B4D-91EF-3EDB347C42B4}"/>
    <dgm:cxn modelId="{CC963D73-EC1C-2C44-8300-2E537B2EEBDD}" srcId="{3085BB03-3764-634A-BB09-8A2732872CB8}" destId="{933A1082-A1AE-154B-A427-4A18F6D164F4}" srcOrd="1" destOrd="0" parTransId="{38775782-94F4-2D4B-BD1B-9EFCEC2B0E6C}" sibTransId="{F431D976-32FC-4B4F-8FE1-98125CB2E323}"/>
    <dgm:cxn modelId="{75345C25-D645-8C42-9EBE-5B9E37B82CD0}" type="presOf" srcId="{A18A06C2-7A61-1B4D-91EF-3EDB347C42B4}" destId="{8BE723AC-EA14-024A-AA88-CFB02DEFE600}" srcOrd="0" destOrd="0" presId="urn:microsoft.com/office/officeart/2005/8/layout/bProcess4"/>
    <dgm:cxn modelId="{BF0E15B9-0AAB-A242-8256-E41C4D31DE8D}" type="presOf" srcId="{3085BB03-3764-634A-BB09-8A2732872CB8}" destId="{AA740F0A-FD51-A04A-BFC2-60F3808DB721}" srcOrd="0" destOrd="0" presId="urn:microsoft.com/office/officeart/2005/8/layout/bProcess4"/>
    <dgm:cxn modelId="{49AD762A-4F78-2940-B6BD-DB45D03FCFC9}" srcId="{3085BB03-3764-634A-BB09-8A2732872CB8}" destId="{551A5731-A6B0-3E4A-ACC8-7AE572F3C38B}" srcOrd="3" destOrd="0" parTransId="{79176F5A-CE96-EE45-9E06-AC60EC3B51A5}" sibTransId="{895022E6-B0D2-424F-BE9D-2ABB6A7C2CA6}"/>
    <dgm:cxn modelId="{D7D113F0-3CB3-D242-AFD3-063AC05115B0}" srcId="{3085BB03-3764-634A-BB09-8A2732872CB8}" destId="{C5275A50-72AC-2243-A6C4-69A5DF15A755}" srcOrd="0" destOrd="0" parTransId="{2841B674-F728-B342-AD91-08EDA7653411}" sibTransId="{0CC8982E-9E01-4448-9B02-5C52E55030C4}"/>
    <dgm:cxn modelId="{E3D6F2D7-6B07-A54F-97EE-31F053F4F592}" type="presOf" srcId="{0CC8982E-9E01-4448-9B02-5C52E55030C4}" destId="{6B98CFF9-9E36-D045-9DDF-6CB036EA14C1}" srcOrd="0" destOrd="0" presId="urn:microsoft.com/office/officeart/2005/8/layout/bProcess4"/>
    <dgm:cxn modelId="{E37DC5B4-2246-1247-A866-1674E06C3CF2}" type="presOf" srcId="{F431D976-32FC-4B4F-8FE1-98125CB2E323}" destId="{711C5BA2-D470-E244-936F-513208E46794}" srcOrd="0" destOrd="0" presId="urn:microsoft.com/office/officeart/2005/8/layout/bProcess4"/>
    <dgm:cxn modelId="{382D10A5-146C-FD4C-9340-90E0D6BE944D}" srcId="{3085BB03-3764-634A-BB09-8A2732872CB8}" destId="{474E4E39-8234-1845-BA4C-F35E506BB55C}" srcOrd="2" destOrd="0" parTransId="{00259872-BDF2-CD45-A32F-86F7A5AB555D}" sibTransId="{C20708DA-3900-A84D-8551-E1F6C2CE7B7C}"/>
    <dgm:cxn modelId="{450CAC3B-95F9-A645-8051-EA42C2D053C7}" srcId="{3085BB03-3764-634A-BB09-8A2732872CB8}" destId="{B7CDD938-CF33-1446-9166-CF411B6D0420}" srcOrd="8" destOrd="0" parTransId="{AA1E6A5D-3397-224A-8763-1EF0BD8C9451}" sibTransId="{E6577E66-5D04-954C-845B-267BDFCA480B}"/>
    <dgm:cxn modelId="{C7811B56-4083-B544-A9DC-F88D6F97B18D}" type="presOf" srcId="{C5275A50-72AC-2243-A6C4-69A5DF15A755}" destId="{BE82474D-1F7A-9B49-9DEF-82E225AC1BA1}" srcOrd="0" destOrd="0" presId="urn:microsoft.com/office/officeart/2005/8/layout/bProcess4"/>
    <dgm:cxn modelId="{DEA188D7-743F-854C-90BC-76E2E8E6722A}" type="presOf" srcId="{E3435568-521C-9545-AE56-2740863F89BA}" destId="{A3B7043B-4D41-1142-B0C3-AA9EDF2EE25C}" srcOrd="0" destOrd="0" presId="urn:microsoft.com/office/officeart/2005/8/layout/bProcess4"/>
    <dgm:cxn modelId="{4F6120E4-C4FB-6F44-98DE-F663D33FC01E}" type="presOf" srcId="{B7CDD938-CF33-1446-9166-CF411B6D0420}" destId="{51C18AFC-46C1-434F-873F-4F590587C64C}" srcOrd="0" destOrd="0" presId="urn:microsoft.com/office/officeart/2005/8/layout/bProcess4"/>
    <dgm:cxn modelId="{191703C6-63CC-8C45-BA9A-1577C63A3192}" srcId="{3085BB03-3764-634A-BB09-8A2732872CB8}" destId="{E3435568-521C-9545-AE56-2740863F89BA}" srcOrd="5" destOrd="0" parTransId="{C2CC480F-731A-BD46-9C22-94DD8F2736E9}" sibTransId="{ABC5C7E7-2CFE-B24A-9149-860510D3FA36}"/>
    <dgm:cxn modelId="{E64851AD-1A99-E445-8D57-93A6AEEC4280}" type="presOf" srcId="{C20708DA-3900-A84D-8551-E1F6C2CE7B7C}" destId="{986CDA5A-47B7-B94B-8EE9-DDBB4F54C585}" srcOrd="0" destOrd="0" presId="urn:microsoft.com/office/officeart/2005/8/layout/bProcess4"/>
    <dgm:cxn modelId="{707029FB-C48A-6D4D-9EB6-38D6D053735E}" type="presOf" srcId="{DDC3E969-F324-C147-B24D-A68816766E08}" destId="{EA05B653-9816-5E4C-A5AF-9AEA16D45E6E}" srcOrd="0" destOrd="0" presId="urn:microsoft.com/office/officeart/2005/8/layout/bProcess4"/>
    <dgm:cxn modelId="{96D712AB-0297-9146-8D3F-DB0A850023E3}" type="presParOf" srcId="{AA740F0A-FD51-A04A-BFC2-60F3808DB721}" destId="{DA6620B3-53AA-A146-AE9A-CA07EAE3A1F9}" srcOrd="0" destOrd="0" presId="urn:microsoft.com/office/officeart/2005/8/layout/bProcess4"/>
    <dgm:cxn modelId="{1C1090E1-302A-CE44-AB74-A821C4B50E7B}" type="presParOf" srcId="{DA6620B3-53AA-A146-AE9A-CA07EAE3A1F9}" destId="{EB7D6643-D8A9-E043-BC37-D36A30A6A2D1}" srcOrd="0" destOrd="0" presId="urn:microsoft.com/office/officeart/2005/8/layout/bProcess4"/>
    <dgm:cxn modelId="{2D4B38D1-F5FF-0A4F-9CB8-95311BB5C2F6}" type="presParOf" srcId="{DA6620B3-53AA-A146-AE9A-CA07EAE3A1F9}" destId="{BE82474D-1F7A-9B49-9DEF-82E225AC1BA1}" srcOrd="1" destOrd="0" presId="urn:microsoft.com/office/officeart/2005/8/layout/bProcess4"/>
    <dgm:cxn modelId="{774EA51B-BDF1-BF40-9051-A582F3C90E23}" type="presParOf" srcId="{AA740F0A-FD51-A04A-BFC2-60F3808DB721}" destId="{6B98CFF9-9E36-D045-9DDF-6CB036EA14C1}" srcOrd="1" destOrd="0" presId="urn:microsoft.com/office/officeart/2005/8/layout/bProcess4"/>
    <dgm:cxn modelId="{AD098C74-6F52-C145-94C6-FD9AEA4B2B5D}" type="presParOf" srcId="{AA740F0A-FD51-A04A-BFC2-60F3808DB721}" destId="{E7AFA00D-84F3-7647-B9AD-A608A60105DF}" srcOrd="2" destOrd="0" presId="urn:microsoft.com/office/officeart/2005/8/layout/bProcess4"/>
    <dgm:cxn modelId="{7D1E56ED-1D1D-0440-A721-1166C9240D32}" type="presParOf" srcId="{E7AFA00D-84F3-7647-B9AD-A608A60105DF}" destId="{CFF30E73-5590-E746-A4C9-A79322B90E33}" srcOrd="0" destOrd="0" presId="urn:microsoft.com/office/officeart/2005/8/layout/bProcess4"/>
    <dgm:cxn modelId="{FF385DFB-8DC4-724B-A58F-FE39A3A67382}" type="presParOf" srcId="{E7AFA00D-84F3-7647-B9AD-A608A60105DF}" destId="{F3EF0542-22DC-5B43-BE85-5C2E29D5BDCE}" srcOrd="1" destOrd="0" presId="urn:microsoft.com/office/officeart/2005/8/layout/bProcess4"/>
    <dgm:cxn modelId="{6205485B-4089-4A4B-BC66-F2FC0E5C6D8D}" type="presParOf" srcId="{AA740F0A-FD51-A04A-BFC2-60F3808DB721}" destId="{711C5BA2-D470-E244-936F-513208E46794}" srcOrd="3" destOrd="0" presId="urn:microsoft.com/office/officeart/2005/8/layout/bProcess4"/>
    <dgm:cxn modelId="{52884CBB-3512-1D4A-928C-F7ACEC66A63A}" type="presParOf" srcId="{AA740F0A-FD51-A04A-BFC2-60F3808DB721}" destId="{2B329D68-48A3-834C-963C-4FFE1953F6F4}" srcOrd="4" destOrd="0" presId="urn:microsoft.com/office/officeart/2005/8/layout/bProcess4"/>
    <dgm:cxn modelId="{60309469-847E-B940-8463-174DEFEE57B6}" type="presParOf" srcId="{2B329D68-48A3-834C-963C-4FFE1953F6F4}" destId="{EC26A20F-56C4-5145-8613-A138E4ADCF98}" srcOrd="0" destOrd="0" presId="urn:microsoft.com/office/officeart/2005/8/layout/bProcess4"/>
    <dgm:cxn modelId="{0F3FB9F2-F760-2A4B-916F-8078155E7360}" type="presParOf" srcId="{2B329D68-48A3-834C-963C-4FFE1953F6F4}" destId="{D3B33743-E9E7-FF4D-90D8-403DAFD430BF}" srcOrd="1" destOrd="0" presId="urn:microsoft.com/office/officeart/2005/8/layout/bProcess4"/>
    <dgm:cxn modelId="{47E3E940-E519-DA4D-A2F8-607BEC20CDE9}" type="presParOf" srcId="{AA740F0A-FD51-A04A-BFC2-60F3808DB721}" destId="{986CDA5A-47B7-B94B-8EE9-DDBB4F54C585}" srcOrd="5" destOrd="0" presId="urn:microsoft.com/office/officeart/2005/8/layout/bProcess4"/>
    <dgm:cxn modelId="{28266AC2-8E16-234E-8525-3D81B789373E}" type="presParOf" srcId="{AA740F0A-FD51-A04A-BFC2-60F3808DB721}" destId="{6D60261C-F453-7446-83CC-BA313E657FE8}" srcOrd="6" destOrd="0" presId="urn:microsoft.com/office/officeart/2005/8/layout/bProcess4"/>
    <dgm:cxn modelId="{D332868C-B4E7-EA43-89FB-3B518B338774}" type="presParOf" srcId="{6D60261C-F453-7446-83CC-BA313E657FE8}" destId="{A8C2036F-1EB9-ED45-B84C-2CFB3FF82FCD}" srcOrd="0" destOrd="0" presId="urn:microsoft.com/office/officeart/2005/8/layout/bProcess4"/>
    <dgm:cxn modelId="{95E2D3C3-70B3-C343-B698-BFDD558C7899}" type="presParOf" srcId="{6D60261C-F453-7446-83CC-BA313E657FE8}" destId="{885FE02C-7567-7D41-B115-CA026C351A37}" srcOrd="1" destOrd="0" presId="urn:microsoft.com/office/officeart/2005/8/layout/bProcess4"/>
    <dgm:cxn modelId="{63DAD17E-E013-BC4F-9B04-65EC23629EA5}" type="presParOf" srcId="{AA740F0A-FD51-A04A-BFC2-60F3808DB721}" destId="{4839BD5A-CAA0-5848-A214-461A178B11EC}" srcOrd="7" destOrd="0" presId="urn:microsoft.com/office/officeart/2005/8/layout/bProcess4"/>
    <dgm:cxn modelId="{F7A57107-ACA3-BF4C-8137-827522CF3E26}" type="presParOf" srcId="{AA740F0A-FD51-A04A-BFC2-60F3808DB721}" destId="{F1CD338C-A4F4-C04D-8D9F-015F76E1B83A}" srcOrd="8" destOrd="0" presId="urn:microsoft.com/office/officeart/2005/8/layout/bProcess4"/>
    <dgm:cxn modelId="{A921A40C-275B-9D4F-9CCE-B3204AF580B3}" type="presParOf" srcId="{F1CD338C-A4F4-C04D-8D9F-015F76E1B83A}" destId="{9213FFC6-7409-2B42-A5FD-0433739135A7}" srcOrd="0" destOrd="0" presId="urn:microsoft.com/office/officeart/2005/8/layout/bProcess4"/>
    <dgm:cxn modelId="{1868E910-0543-334D-818C-E167D73E40AE}" type="presParOf" srcId="{F1CD338C-A4F4-C04D-8D9F-015F76E1B83A}" destId="{41ADA7AB-D678-D741-A45B-94094AFE837B}" srcOrd="1" destOrd="0" presId="urn:microsoft.com/office/officeart/2005/8/layout/bProcess4"/>
    <dgm:cxn modelId="{EEDEA46D-8630-2F45-B2B0-6C1E0BE5224E}" type="presParOf" srcId="{AA740F0A-FD51-A04A-BFC2-60F3808DB721}" destId="{466B9EEA-815E-A04F-B61B-34B495B9731E}" srcOrd="9" destOrd="0" presId="urn:microsoft.com/office/officeart/2005/8/layout/bProcess4"/>
    <dgm:cxn modelId="{23C90106-1091-1841-B1B3-738503DDCC1B}" type="presParOf" srcId="{AA740F0A-FD51-A04A-BFC2-60F3808DB721}" destId="{038461DB-3C37-D940-83BE-458DC8450589}" srcOrd="10" destOrd="0" presId="urn:microsoft.com/office/officeart/2005/8/layout/bProcess4"/>
    <dgm:cxn modelId="{1D434812-231E-6741-946E-905AE9356A96}" type="presParOf" srcId="{038461DB-3C37-D940-83BE-458DC8450589}" destId="{8D728C69-85A3-A04B-9178-B2558FBB5C13}" srcOrd="0" destOrd="0" presId="urn:microsoft.com/office/officeart/2005/8/layout/bProcess4"/>
    <dgm:cxn modelId="{4007E571-4765-D742-BEC5-64608783ECE3}" type="presParOf" srcId="{038461DB-3C37-D940-83BE-458DC8450589}" destId="{A3B7043B-4D41-1142-B0C3-AA9EDF2EE25C}" srcOrd="1" destOrd="0" presId="urn:microsoft.com/office/officeart/2005/8/layout/bProcess4"/>
    <dgm:cxn modelId="{CA901AAF-9F37-0A44-9E23-E88C3C28AAB4}" type="presParOf" srcId="{AA740F0A-FD51-A04A-BFC2-60F3808DB721}" destId="{97855327-B23F-9743-BC72-F87C32099638}" srcOrd="11" destOrd="0" presId="urn:microsoft.com/office/officeart/2005/8/layout/bProcess4"/>
    <dgm:cxn modelId="{1FAF8578-95BF-1745-AADB-4AAD6984CB1F}" type="presParOf" srcId="{AA740F0A-FD51-A04A-BFC2-60F3808DB721}" destId="{FA2F2112-80CF-B944-8716-36C65C01B4C1}" srcOrd="12" destOrd="0" presId="urn:microsoft.com/office/officeart/2005/8/layout/bProcess4"/>
    <dgm:cxn modelId="{98B91EC7-BEC8-3D49-A12F-1691EC64A5CD}" type="presParOf" srcId="{FA2F2112-80CF-B944-8716-36C65C01B4C1}" destId="{64A88242-58BE-2844-81D4-6ED25ABEA087}" srcOrd="0" destOrd="0" presId="urn:microsoft.com/office/officeart/2005/8/layout/bProcess4"/>
    <dgm:cxn modelId="{0D785CD1-783A-284B-9EC1-B4E99BF86D6D}" type="presParOf" srcId="{FA2F2112-80CF-B944-8716-36C65C01B4C1}" destId="{EA05B653-9816-5E4C-A5AF-9AEA16D45E6E}" srcOrd="1" destOrd="0" presId="urn:microsoft.com/office/officeart/2005/8/layout/bProcess4"/>
    <dgm:cxn modelId="{3E7A544F-1BAE-1048-81A4-E8CD7A2E9BE0}" type="presParOf" srcId="{AA740F0A-FD51-A04A-BFC2-60F3808DB721}" destId="{8BE723AC-EA14-024A-AA88-CFB02DEFE600}" srcOrd="13" destOrd="0" presId="urn:microsoft.com/office/officeart/2005/8/layout/bProcess4"/>
    <dgm:cxn modelId="{5E2FB5BD-1BA4-BC49-BC09-FB5265EB8585}" type="presParOf" srcId="{AA740F0A-FD51-A04A-BFC2-60F3808DB721}" destId="{973B60A2-C242-E64E-88F1-492EE4C2F374}" srcOrd="14" destOrd="0" presId="urn:microsoft.com/office/officeart/2005/8/layout/bProcess4"/>
    <dgm:cxn modelId="{61ECB667-C250-A24C-862D-887131874A64}" type="presParOf" srcId="{973B60A2-C242-E64E-88F1-492EE4C2F374}" destId="{5E3EC88B-1C7B-1043-AD85-B07B3E468B44}" srcOrd="0" destOrd="0" presId="urn:microsoft.com/office/officeart/2005/8/layout/bProcess4"/>
    <dgm:cxn modelId="{F39470F0-B49B-D340-B80E-5B4C1BDBA039}" type="presParOf" srcId="{973B60A2-C242-E64E-88F1-492EE4C2F374}" destId="{F412DF06-233B-2C4E-AB99-123E92D94917}" srcOrd="1" destOrd="0" presId="urn:microsoft.com/office/officeart/2005/8/layout/bProcess4"/>
    <dgm:cxn modelId="{FA00BFF7-A4F8-724A-942E-E47C051E3093}" type="presParOf" srcId="{AA740F0A-FD51-A04A-BFC2-60F3808DB721}" destId="{CD86F587-631F-E647-AAC4-CB4F54D98BDB}" srcOrd="15" destOrd="0" presId="urn:microsoft.com/office/officeart/2005/8/layout/bProcess4"/>
    <dgm:cxn modelId="{B27075E0-9753-FF45-8078-4C3976D64DCC}" type="presParOf" srcId="{AA740F0A-FD51-A04A-BFC2-60F3808DB721}" destId="{F8836563-6EDC-D343-808F-85A05826F6EE}" srcOrd="16" destOrd="0" presId="urn:microsoft.com/office/officeart/2005/8/layout/bProcess4"/>
    <dgm:cxn modelId="{7E598206-2861-034B-A8D2-B44C59F527E0}" type="presParOf" srcId="{F8836563-6EDC-D343-808F-85A05826F6EE}" destId="{C54E8FE5-2FDE-0746-ACC0-40C9A08AE334}" srcOrd="0" destOrd="0" presId="urn:microsoft.com/office/officeart/2005/8/layout/bProcess4"/>
    <dgm:cxn modelId="{4304F5DF-F0BF-7A46-9C0A-470544B353EE}" type="presParOf" srcId="{F8836563-6EDC-D343-808F-85A05826F6EE}" destId="{51C18AFC-46C1-434F-873F-4F590587C64C}" srcOrd="1" destOrd="0" presId="urn:microsoft.com/office/officeart/2005/8/layout/bProcess4"/>
  </dgm:cxnLst>
  <dgm:bg/>
  <dgm:whole/>
  <dgm:extLst>
    <a:ext uri="http://schemas.microsoft.com/office/drawing/2008/diagram"/>
  </dgm:extLst>
</dgm:dataModel>
</file>

<file path=ppt/diagrams/data8.xml><?xml version="1.0" encoding="utf-8"?>
<dgm:dataModel xmlns:dgm="http://schemas.openxmlformats.org/drawingml/2006/diagram" xmlns:a="http://schemas.openxmlformats.org/drawingml/2006/main">
  <dgm:ptLst>
    <dgm:pt modelId="{CB36DA51-D97D-3E4A-9E37-81D4A3C4E26D}" type="doc">
      <dgm:prSet loTypeId="urn:microsoft.com/office/officeart/2005/8/layout/chart3" loCatId="relationship" qsTypeId="urn:microsoft.com/office/officeart/2005/8/quickstyle/3D4" qsCatId="3D" csTypeId="urn:microsoft.com/office/officeart/2005/8/colors/accent1_2#8" csCatId="accent1" phldr="1"/>
      <dgm:spPr/>
    </dgm:pt>
    <dgm:pt modelId="{DE1D3C66-8004-2244-9F53-E5BC55560D60}">
      <dgm:prSet phldrT="[Text]" custT="1"/>
      <dgm:spPr/>
      <dgm:t>
        <a:bodyPr/>
        <a:lstStyle/>
        <a:p>
          <a:r>
            <a:rPr lang="en-US" sz="3200" b="1" dirty="0" smtClean="0"/>
            <a:t>Love is supporting each other</a:t>
          </a:r>
          <a:endParaRPr lang="en-US" sz="3200" b="1" dirty="0"/>
        </a:p>
      </dgm:t>
    </dgm:pt>
    <dgm:pt modelId="{90139541-6456-CB46-AABD-1188CCB4FFB7}" type="parTrans" cxnId="{B11A2189-6A8D-0442-B2E2-8ECCC168C232}">
      <dgm:prSet/>
      <dgm:spPr/>
      <dgm:t>
        <a:bodyPr/>
        <a:lstStyle/>
        <a:p>
          <a:endParaRPr lang="en-US"/>
        </a:p>
      </dgm:t>
    </dgm:pt>
    <dgm:pt modelId="{4CA066A7-10D7-F947-9433-C7463D3CBE94}" type="sibTrans" cxnId="{B11A2189-6A8D-0442-B2E2-8ECCC168C232}">
      <dgm:prSet/>
      <dgm:spPr/>
      <dgm:t>
        <a:bodyPr/>
        <a:lstStyle/>
        <a:p>
          <a:endParaRPr lang="en-US"/>
        </a:p>
      </dgm:t>
    </dgm:pt>
    <dgm:pt modelId="{924D944D-1707-BC42-9EE7-BB253D19840F}" type="pres">
      <dgm:prSet presAssocID="{CB36DA51-D97D-3E4A-9E37-81D4A3C4E26D}" presName="compositeShape" presStyleCnt="0">
        <dgm:presLayoutVars>
          <dgm:chMax val="7"/>
          <dgm:dir/>
          <dgm:resizeHandles val="exact"/>
        </dgm:presLayoutVars>
      </dgm:prSet>
      <dgm:spPr/>
    </dgm:pt>
    <dgm:pt modelId="{3901B3D0-9600-524E-ACB8-A6C42826F199}" type="pres">
      <dgm:prSet presAssocID="{CB36DA51-D97D-3E4A-9E37-81D4A3C4E26D}" presName="wedge1" presStyleLbl="node1" presStyleIdx="0" presStyleCnt="1" custScaleX="177247" custScaleY="119048" custLinFactNeighborX="441" custLinFactNeighborY="0"/>
      <dgm:spPr>
        <a:prstGeom prst="heart">
          <a:avLst/>
        </a:prstGeom>
      </dgm:spPr>
      <dgm:t>
        <a:bodyPr/>
        <a:lstStyle/>
        <a:p>
          <a:endParaRPr lang="en-US"/>
        </a:p>
      </dgm:t>
    </dgm:pt>
    <dgm:pt modelId="{487779E0-4B1B-2646-8DB4-DFC981AEE86B}" type="pres">
      <dgm:prSet presAssocID="{CB36DA51-D97D-3E4A-9E37-81D4A3C4E26D}" presName="wedge1Tx" presStyleLbl="node1" presStyleIdx="0" presStyleCnt="1">
        <dgm:presLayoutVars>
          <dgm:chMax val="0"/>
          <dgm:chPref val="0"/>
          <dgm:bulletEnabled val="1"/>
        </dgm:presLayoutVars>
      </dgm:prSet>
      <dgm:spPr>
        <a:prstGeom prst="heart">
          <a:avLst/>
        </a:prstGeom>
      </dgm:spPr>
      <dgm:t>
        <a:bodyPr/>
        <a:lstStyle/>
        <a:p>
          <a:endParaRPr lang="en-US"/>
        </a:p>
      </dgm:t>
    </dgm:pt>
  </dgm:ptLst>
  <dgm:cxnLst>
    <dgm:cxn modelId="{B2ABB5F7-CC9F-2840-8302-B7CB30F9D459}" type="presOf" srcId="{DE1D3C66-8004-2244-9F53-E5BC55560D60}" destId="{487779E0-4B1B-2646-8DB4-DFC981AEE86B}" srcOrd="1" destOrd="0" presId="urn:microsoft.com/office/officeart/2005/8/layout/chart3"/>
    <dgm:cxn modelId="{B11A2189-6A8D-0442-B2E2-8ECCC168C232}" srcId="{CB36DA51-D97D-3E4A-9E37-81D4A3C4E26D}" destId="{DE1D3C66-8004-2244-9F53-E5BC55560D60}" srcOrd="0" destOrd="0" parTransId="{90139541-6456-CB46-AABD-1188CCB4FFB7}" sibTransId="{4CA066A7-10D7-F947-9433-C7463D3CBE94}"/>
    <dgm:cxn modelId="{72310BF4-275B-F447-A04C-279B1164089A}" type="presOf" srcId="{CB36DA51-D97D-3E4A-9E37-81D4A3C4E26D}" destId="{924D944D-1707-BC42-9EE7-BB253D19840F}" srcOrd="0" destOrd="0" presId="urn:microsoft.com/office/officeart/2005/8/layout/chart3"/>
    <dgm:cxn modelId="{F1804C6A-798E-954C-9878-B25AC1063E95}" type="presOf" srcId="{DE1D3C66-8004-2244-9F53-E5BC55560D60}" destId="{3901B3D0-9600-524E-ACB8-A6C42826F199}" srcOrd="0" destOrd="0" presId="urn:microsoft.com/office/officeart/2005/8/layout/chart3"/>
    <dgm:cxn modelId="{AA7D732D-A4DD-ED46-BB23-972E5EB15851}" type="presParOf" srcId="{924D944D-1707-BC42-9EE7-BB253D19840F}" destId="{3901B3D0-9600-524E-ACB8-A6C42826F199}" srcOrd="0" destOrd="0" presId="urn:microsoft.com/office/officeart/2005/8/layout/chart3"/>
    <dgm:cxn modelId="{C14C9698-1A12-DE48-82B3-45F8F6FABD06}" type="presParOf" srcId="{924D944D-1707-BC42-9EE7-BB253D19840F}" destId="{487779E0-4B1B-2646-8DB4-DFC981AEE86B}" srcOrd="1" destOrd="0" presId="urn:microsoft.com/office/officeart/2005/8/layout/chart3"/>
  </dgm:cxnLst>
  <dgm:bg/>
  <dgm:whole/>
  <dgm:extLst>
    <a:ext uri="http://schemas.microsoft.com/office/drawing/2008/diagram"/>
  </dgm:extLst>
</dgm:dataModel>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6.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A2E7AD11-8423-4066-886A-722E4011D4E8}" type="datetimeFigureOut">
              <a:rPr lang="en-US"/>
              <a:pPr>
                <a:defRPr/>
              </a:pPr>
              <a:t>3/28/2011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F28C6584-2FC2-4F31-8A7B-24A07598E8D9}"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48C70DD9-79F4-4C35-A394-C43945255D3A}" type="datetimeFigureOut">
              <a:rPr lang="en-US"/>
              <a:pPr>
                <a:defRPr/>
              </a:pPr>
              <a:t>3/28/2011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B2C8FD8A-194D-47F7-89FB-4049BA423A89}" type="slidenum">
              <a:rPr lang="en-US"/>
              <a:pPr>
                <a:defRPr/>
              </a:pPr>
              <a:t>‹#›</a:t>
            </a:fld>
            <a:endParaRPr lang="en-US" dirty="0"/>
          </a:p>
        </p:txBody>
      </p:sp>
    </p:spTree>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58DA154-2EFA-4A69-A237-B6604F18EC6E}" type="slidenum">
              <a:rPr lang="en-US"/>
              <a:pPr fontAlgn="base">
                <a:spcBef>
                  <a:spcPct val="0"/>
                </a:spcBef>
                <a:spcAft>
                  <a:spcPct val="0"/>
                </a:spcAft>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FC3FB95-C431-4EA8-A562-CF82BA82E87D}" type="slidenum">
              <a:rPr lang="en-US"/>
              <a:pPr fontAlgn="base">
                <a:spcBef>
                  <a:spcPct val="0"/>
                </a:spcBef>
                <a:spcAft>
                  <a:spcPct val="0"/>
                </a:spcAft>
              </a:pPr>
              <a:t>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01ABA5A-9BAE-4AD0-8E5F-D98EC6F2592A}" type="slidenum">
              <a:rPr lang="en-US"/>
              <a:pPr fontAlgn="base">
                <a:spcBef>
                  <a:spcPct val="0"/>
                </a:spcBef>
                <a:spcAft>
                  <a:spcPct val="0"/>
                </a:spcAft>
              </a:pPr>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i="1" smtClean="0">
                <a:solidFill>
                  <a:srgbClr val="660066"/>
                </a:solidFill>
              </a:rPr>
              <a:t>This struggle can foster the development of deeply entrenched shame, self hatred, low-self esteem,  worth and value around one’s sexuality, creating a potential haven for relationship abuse. </a:t>
            </a:r>
          </a:p>
          <a:p>
            <a:pPr>
              <a:spcBef>
                <a:spcPct val="0"/>
              </a:spcBef>
            </a:pPr>
            <a:endParaRPr lang="en-AU" smtClean="0"/>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EA46F5C-247C-4E1C-AA35-66D86BCD2E98}" type="slidenum">
              <a:rPr lang="en-US"/>
              <a:pPr fontAlgn="base">
                <a:spcBef>
                  <a:spcPct val="0"/>
                </a:spcBef>
                <a:spcAft>
                  <a:spcPct val="0"/>
                </a:spcAft>
              </a:pPr>
              <a:t>13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AU" smtClean="0"/>
              <a:t>It is imperative that lesbian DV be acknowledged &amp; targeted across everything domestic violence interagency in this region, and included in every local council’s plan towards building safe inclusive and sustainable communities.  </a:t>
            </a:r>
          </a:p>
          <a:p>
            <a:pPr>
              <a:spcBef>
                <a:spcPct val="0"/>
              </a:spcBef>
            </a:pPr>
            <a:endParaRPr lang="en-AU" smtClean="0"/>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E86C019-2E38-4AEA-98A6-FE1A02AA3100}" type="slidenum">
              <a:rPr lang="en-US"/>
              <a:pPr fontAlgn="base">
                <a:spcBef>
                  <a:spcPct val="0"/>
                </a:spcBef>
                <a:spcAft>
                  <a:spcPct val="0"/>
                </a:spcAft>
              </a:pPr>
              <a:t>14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AU"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8B6C232-E66C-4E96-AD8A-8BDE566AD6EC}" type="slidenum">
              <a:rPr lang="en-US"/>
              <a:pPr fontAlgn="base">
                <a:spcBef>
                  <a:spcPct val="0"/>
                </a:spcBef>
                <a:spcAft>
                  <a:spcPct val="0"/>
                </a:spcAft>
              </a:pPr>
              <a:t>17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AU" smtClean="0"/>
              <a:t>I was fortunate to be given this information by a specialist worker counselling in the field for some time in this area. However as discussed earlier we desperately need to conduct appropriate research across all areas of this region if we are going to respond to this hidden and silencing expression of DV.</a:t>
            </a:r>
          </a:p>
        </p:txBody>
      </p:sp>
      <p:sp>
        <p:nvSpPr>
          <p:cNvPr id="399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70A1679-06A8-486D-BCEE-0445FFEEE270}" type="slidenum">
              <a:rPr lang="en-US"/>
              <a:pPr fontAlgn="base">
                <a:spcBef>
                  <a:spcPct val="0"/>
                </a:spcBef>
                <a:spcAft>
                  <a:spcPct val="0"/>
                </a:spcAft>
              </a:pPr>
              <a:t>18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AU" smtClean="0"/>
              <a:t>If you glean nothing more from this forum today than a change in the way you think about intimate partner violence; you have already moved mountains within domestic violence response across Greater Western Sydney.  This region has a duty of care to collaborate safely and inclusively across all sectors that respond to domestic violence no matter how isolated or far between we may be from one another. To promote equal and accessible services that are free from judgement and discrimination. Services that acknowledge same sex relationships as healthy and safe family options and services that openly provide same sex victims of domestic violence and their families with informed appropriate local pathways of referral and support. </a:t>
            </a:r>
          </a:p>
          <a:p>
            <a:pPr>
              <a:spcBef>
                <a:spcPct val="0"/>
              </a:spcBef>
            </a:pPr>
            <a:endParaRPr lang="en-AU" smtClean="0"/>
          </a:p>
        </p:txBody>
      </p:sp>
      <p:sp>
        <p:nvSpPr>
          <p:cNvPr id="430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DDD467-E9DC-4DC4-BAC6-DA843A7F52B4}" type="slidenum">
              <a:rPr lang="en-US"/>
              <a:pPr fontAlgn="base">
                <a:spcBef>
                  <a:spcPct val="0"/>
                </a:spcBef>
                <a:spcAft>
                  <a:spcPct val="0"/>
                </a:spcAft>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AU"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AU"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fld id="{3FE2E073-D1D3-4F4B-93F9-A38876E2AAB5}" type="datetime1">
              <a:rPr lang="en-US"/>
              <a:pPr>
                <a:defRPr/>
              </a:pPr>
              <a:t>3/28/2011</a:t>
            </a:fld>
            <a:endParaRPr lang="en-US" dirty="0"/>
          </a:p>
        </p:txBody>
      </p:sp>
      <p:sp>
        <p:nvSpPr>
          <p:cNvPr id="5" name="Footer Placeholder 2"/>
          <p:cNvSpPr>
            <a:spLocks noGrp="1"/>
          </p:cNvSpPr>
          <p:nvPr>
            <p:ph type="ftr" sz="quarter" idx="11"/>
          </p:nvPr>
        </p:nvSpPr>
        <p:spPr/>
        <p:txBody>
          <a:bodyPr/>
          <a:lstStyle>
            <a:lvl1pPr>
              <a:defRPr/>
            </a:lvl1pPr>
          </a:lstStyle>
          <a:p>
            <a:pPr>
              <a:defRPr/>
            </a:pPr>
            <a:r>
              <a:rPr lang="en-US"/>
              <a:t>SOAR-An initiative of Wimlah</a:t>
            </a: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4F112274-2531-4BD2-8E0A-022DC0635CB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95D03AF5-62D1-43AE-9D71-DD884DC01E75}" type="datetime1">
              <a:rPr lang="en-US"/>
              <a:pPr>
                <a:defRPr/>
              </a:pPr>
              <a:t>3/28/2011</a:t>
            </a:fld>
            <a:endParaRPr lang="en-US" dirty="0"/>
          </a:p>
        </p:txBody>
      </p:sp>
      <p:sp>
        <p:nvSpPr>
          <p:cNvPr id="5" name="Footer Placeholder 2"/>
          <p:cNvSpPr>
            <a:spLocks noGrp="1"/>
          </p:cNvSpPr>
          <p:nvPr>
            <p:ph type="ftr" sz="quarter" idx="11"/>
          </p:nvPr>
        </p:nvSpPr>
        <p:spPr/>
        <p:txBody>
          <a:bodyPr/>
          <a:lstStyle>
            <a:lvl1pPr>
              <a:defRPr/>
            </a:lvl1pPr>
          </a:lstStyle>
          <a:p>
            <a:pPr>
              <a:defRPr/>
            </a:pPr>
            <a:r>
              <a:rPr lang="en-US"/>
              <a:t>SOAR-An initiative of Wimlah</a:t>
            </a: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D23C4D0F-EC31-47CA-AA18-53D75307FFB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513167DF-3796-4B3C-B1F3-BED743EF0168}" type="datetime1">
              <a:rPr lang="en-US"/>
              <a:pPr>
                <a:defRPr/>
              </a:pPr>
              <a:t>3/28/2011</a:t>
            </a:fld>
            <a:endParaRPr lang="en-US" dirty="0"/>
          </a:p>
        </p:txBody>
      </p:sp>
      <p:sp>
        <p:nvSpPr>
          <p:cNvPr id="5" name="Footer Placeholder 2"/>
          <p:cNvSpPr>
            <a:spLocks noGrp="1"/>
          </p:cNvSpPr>
          <p:nvPr>
            <p:ph type="ftr" sz="quarter" idx="11"/>
          </p:nvPr>
        </p:nvSpPr>
        <p:spPr/>
        <p:txBody>
          <a:bodyPr/>
          <a:lstStyle>
            <a:lvl1pPr>
              <a:defRPr/>
            </a:lvl1pPr>
          </a:lstStyle>
          <a:p>
            <a:pPr>
              <a:defRPr/>
            </a:pPr>
            <a:r>
              <a:rPr lang="en-US"/>
              <a:t>SOAR-An initiative of Wimlah</a:t>
            </a: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9843E3E3-4231-4B99-A92D-78A66D3EA6DE}"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6E234C92-9915-43F8-8BFA-FF14260929A5}" type="datetime1">
              <a:rPr lang="en-US"/>
              <a:pPr>
                <a:defRPr/>
              </a:pPr>
              <a:t>3/28/2011</a:t>
            </a:fld>
            <a:endParaRPr lang="en-US" dirty="0"/>
          </a:p>
        </p:txBody>
      </p:sp>
      <p:sp>
        <p:nvSpPr>
          <p:cNvPr id="5" name="Footer Placeholder 2"/>
          <p:cNvSpPr>
            <a:spLocks noGrp="1"/>
          </p:cNvSpPr>
          <p:nvPr>
            <p:ph type="ftr" sz="quarter" idx="11"/>
          </p:nvPr>
        </p:nvSpPr>
        <p:spPr/>
        <p:txBody>
          <a:bodyPr/>
          <a:lstStyle>
            <a:lvl1pPr>
              <a:defRPr/>
            </a:lvl1pPr>
          </a:lstStyle>
          <a:p>
            <a:pPr>
              <a:defRPr/>
            </a:pPr>
            <a:r>
              <a:rPr lang="en-US"/>
              <a:t>SOAR-An initiative of Wimlah</a:t>
            </a: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A58CE8BE-6911-4BF3-913B-3E038B0AEF15}"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AU"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AU" smtClean="0"/>
              <a:t>Click to edit Master text styles</a:t>
            </a:r>
          </a:p>
        </p:txBody>
      </p:sp>
      <p:sp>
        <p:nvSpPr>
          <p:cNvPr id="4" name="Date Placeholder 13"/>
          <p:cNvSpPr>
            <a:spLocks noGrp="1"/>
          </p:cNvSpPr>
          <p:nvPr>
            <p:ph type="dt" sz="half" idx="10"/>
          </p:nvPr>
        </p:nvSpPr>
        <p:spPr/>
        <p:txBody>
          <a:bodyPr/>
          <a:lstStyle>
            <a:lvl1pPr>
              <a:defRPr/>
            </a:lvl1pPr>
          </a:lstStyle>
          <a:p>
            <a:pPr>
              <a:defRPr/>
            </a:pPr>
            <a:fld id="{B3262E2C-98DF-4F75-9042-C3B143A2B7AC}" type="datetime1">
              <a:rPr lang="en-US"/>
              <a:pPr>
                <a:defRPr/>
              </a:pPr>
              <a:t>3/28/2011</a:t>
            </a:fld>
            <a:endParaRPr lang="en-US" dirty="0"/>
          </a:p>
        </p:txBody>
      </p:sp>
      <p:sp>
        <p:nvSpPr>
          <p:cNvPr id="5" name="Footer Placeholder 2"/>
          <p:cNvSpPr>
            <a:spLocks noGrp="1"/>
          </p:cNvSpPr>
          <p:nvPr>
            <p:ph type="ftr" sz="quarter" idx="11"/>
          </p:nvPr>
        </p:nvSpPr>
        <p:spPr/>
        <p:txBody>
          <a:bodyPr/>
          <a:lstStyle>
            <a:lvl1pPr>
              <a:defRPr/>
            </a:lvl1pPr>
          </a:lstStyle>
          <a:p>
            <a:pPr>
              <a:defRPr/>
            </a:pPr>
            <a:r>
              <a:rPr lang="en-US"/>
              <a:t>SOAR-An initiative of Wimlah</a:t>
            </a: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D8ADB2D2-D5F1-468A-9C88-F8CCAF9B8693}"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4238B8F7-D30A-4CE4-ABEC-D57C9D982AD8}" type="datetime1">
              <a:rPr lang="en-US"/>
              <a:pPr>
                <a:defRPr/>
              </a:pPr>
              <a:t>3/28/2011</a:t>
            </a:fld>
            <a:endParaRPr lang="en-US" dirty="0"/>
          </a:p>
        </p:txBody>
      </p:sp>
      <p:sp>
        <p:nvSpPr>
          <p:cNvPr id="6" name="Footer Placeholder 2"/>
          <p:cNvSpPr>
            <a:spLocks noGrp="1"/>
          </p:cNvSpPr>
          <p:nvPr>
            <p:ph type="ftr" sz="quarter" idx="11"/>
          </p:nvPr>
        </p:nvSpPr>
        <p:spPr/>
        <p:txBody>
          <a:bodyPr/>
          <a:lstStyle>
            <a:lvl1pPr>
              <a:defRPr/>
            </a:lvl1pPr>
          </a:lstStyle>
          <a:p>
            <a:pPr>
              <a:defRPr/>
            </a:pPr>
            <a:r>
              <a:rPr lang="en-US"/>
              <a:t>SOAR-An initiative of Wimlah</a:t>
            </a:r>
            <a:endParaRPr lang="en-US" dirty="0"/>
          </a:p>
        </p:txBody>
      </p:sp>
      <p:sp>
        <p:nvSpPr>
          <p:cNvPr id="7" name="Slide Number Placeholder 22"/>
          <p:cNvSpPr>
            <a:spLocks noGrp="1"/>
          </p:cNvSpPr>
          <p:nvPr>
            <p:ph type="sldNum" sz="quarter" idx="12"/>
          </p:nvPr>
        </p:nvSpPr>
        <p:spPr/>
        <p:txBody>
          <a:bodyPr/>
          <a:lstStyle>
            <a:lvl1pPr>
              <a:defRPr/>
            </a:lvl1pPr>
          </a:lstStyle>
          <a:p>
            <a:pPr>
              <a:defRPr/>
            </a:pPr>
            <a:fld id="{3AAF976C-B487-4125-9AB8-1480A4531965}"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AU"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AU"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CAA96C45-249A-446F-8F94-2DA2D04A9F00}" type="datetime1">
              <a:rPr lang="en-US"/>
              <a:pPr>
                <a:defRPr/>
              </a:pPr>
              <a:t>3/28/2011</a:t>
            </a:fld>
            <a:endParaRPr lang="en-US" dirty="0"/>
          </a:p>
        </p:txBody>
      </p:sp>
      <p:sp>
        <p:nvSpPr>
          <p:cNvPr id="8" name="Footer Placeholder 2"/>
          <p:cNvSpPr>
            <a:spLocks noGrp="1"/>
          </p:cNvSpPr>
          <p:nvPr>
            <p:ph type="ftr" sz="quarter" idx="11"/>
          </p:nvPr>
        </p:nvSpPr>
        <p:spPr/>
        <p:txBody>
          <a:bodyPr/>
          <a:lstStyle>
            <a:lvl1pPr>
              <a:defRPr/>
            </a:lvl1pPr>
          </a:lstStyle>
          <a:p>
            <a:pPr>
              <a:defRPr/>
            </a:pPr>
            <a:r>
              <a:rPr lang="en-US"/>
              <a:t>SOAR-An initiative of Wimlah</a:t>
            </a:r>
            <a:endParaRPr lang="en-US" dirty="0"/>
          </a:p>
        </p:txBody>
      </p:sp>
      <p:sp>
        <p:nvSpPr>
          <p:cNvPr id="9" name="Slide Number Placeholder 22"/>
          <p:cNvSpPr>
            <a:spLocks noGrp="1"/>
          </p:cNvSpPr>
          <p:nvPr>
            <p:ph type="sldNum" sz="quarter" idx="12"/>
          </p:nvPr>
        </p:nvSpPr>
        <p:spPr/>
        <p:txBody>
          <a:bodyPr/>
          <a:lstStyle>
            <a:lvl1pPr>
              <a:defRPr/>
            </a:lvl1pPr>
          </a:lstStyle>
          <a:p>
            <a:pPr>
              <a:defRPr/>
            </a:pPr>
            <a:fld id="{BB910F61-8766-44F6-99B8-51EB811428B0}"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56296565-7873-493F-BD6F-422FDCBACFC4}" type="datetime1">
              <a:rPr lang="en-US"/>
              <a:pPr>
                <a:defRPr/>
              </a:pPr>
              <a:t>3/28/2011</a:t>
            </a:fld>
            <a:endParaRPr lang="en-US" dirty="0"/>
          </a:p>
        </p:txBody>
      </p:sp>
      <p:sp>
        <p:nvSpPr>
          <p:cNvPr id="4" name="Footer Placeholder 2"/>
          <p:cNvSpPr>
            <a:spLocks noGrp="1"/>
          </p:cNvSpPr>
          <p:nvPr>
            <p:ph type="ftr" sz="quarter" idx="11"/>
          </p:nvPr>
        </p:nvSpPr>
        <p:spPr/>
        <p:txBody>
          <a:bodyPr/>
          <a:lstStyle>
            <a:lvl1pPr>
              <a:defRPr/>
            </a:lvl1pPr>
          </a:lstStyle>
          <a:p>
            <a:pPr>
              <a:defRPr/>
            </a:pPr>
            <a:r>
              <a:rPr lang="en-US"/>
              <a:t>SOAR-An initiative of Wimlah</a:t>
            </a:r>
            <a:endParaRPr lang="en-US" dirty="0"/>
          </a:p>
        </p:txBody>
      </p:sp>
      <p:sp>
        <p:nvSpPr>
          <p:cNvPr id="5" name="Slide Number Placeholder 22"/>
          <p:cNvSpPr>
            <a:spLocks noGrp="1"/>
          </p:cNvSpPr>
          <p:nvPr>
            <p:ph type="sldNum" sz="quarter" idx="12"/>
          </p:nvPr>
        </p:nvSpPr>
        <p:spPr/>
        <p:txBody>
          <a:bodyPr/>
          <a:lstStyle>
            <a:lvl1pPr>
              <a:defRPr/>
            </a:lvl1pPr>
          </a:lstStyle>
          <a:p>
            <a:pPr>
              <a:defRPr/>
            </a:pPr>
            <a:fld id="{C2037018-2051-4D4D-92AB-9A7731EB6A64}"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F220DADE-2FAD-485D-BFCC-322918F8682B}" type="datetime1">
              <a:rPr lang="en-US"/>
              <a:pPr>
                <a:defRPr/>
              </a:pPr>
              <a:t>3/28/2011</a:t>
            </a:fld>
            <a:endParaRPr lang="en-US" dirty="0"/>
          </a:p>
        </p:txBody>
      </p:sp>
      <p:sp>
        <p:nvSpPr>
          <p:cNvPr id="3" name="Footer Placeholder 2"/>
          <p:cNvSpPr>
            <a:spLocks noGrp="1"/>
          </p:cNvSpPr>
          <p:nvPr>
            <p:ph type="ftr" sz="quarter" idx="11"/>
          </p:nvPr>
        </p:nvSpPr>
        <p:spPr/>
        <p:txBody>
          <a:bodyPr/>
          <a:lstStyle>
            <a:lvl1pPr>
              <a:defRPr/>
            </a:lvl1pPr>
          </a:lstStyle>
          <a:p>
            <a:pPr>
              <a:defRPr/>
            </a:pPr>
            <a:r>
              <a:rPr lang="en-US"/>
              <a:t>SOAR-An initiative of Wimlah</a:t>
            </a:r>
            <a:endParaRPr lang="en-US" dirty="0"/>
          </a:p>
        </p:txBody>
      </p:sp>
      <p:sp>
        <p:nvSpPr>
          <p:cNvPr id="4" name="Slide Number Placeholder 22"/>
          <p:cNvSpPr>
            <a:spLocks noGrp="1"/>
          </p:cNvSpPr>
          <p:nvPr>
            <p:ph type="sldNum" sz="quarter" idx="12"/>
          </p:nvPr>
        </p:nvSpPr>
        <p:spPr/>
        <p:txBody>
          <a:bodyPr/>
          <a:lstStyle>
            <a:lvl1pPr>
              <a:defRPr/>
            </a:lvl1pPr>
          </a:lstStyle>
          <a:p>
            <a:pPr>
              <a:defRPr/>
            </a:pPr>
            <a:fld id="{409C5238-21E9-4E2E-832C-596453FF2CA1}"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AU"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AU"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2742F2BA-1BC1-40FB-98E4-F5759BF5AC87}" type="datetime1">
              <a:rPr lang="en-US"/>
              <a:pPr>
                <a:defRPr/>
              </a:pPr>
              <a:t>3/28/2011</a:t>
            </a:fld>
            <a:endParaRPr lang="en-US" dirty="0"/>
          </a:p>
        </p:txBody>
      </p:sp>
      <p:sp>
        <p:nvSpPr>
          <p:cNvPr id="6" name="Footer Placeholder 2"/>
          <p:cNvSpPr>
            <a:spLocks noGrp="1"/>
          </p:cNvSpPr>
          <p:nvPr>
            <p:ph type="ftr" sz="quarter" idx="11"/>
          </p:nvPr>
        </p:nvSpPr>
        <p:spPr/>
        <p:txBody>
          <a:bodyPr/>
          <a:lstStyle>
            <a:lvl1pPr>
              <a:defRPr/>
            </a:lvl1pPr>
          </a:lstStyle>
          <a:p>
            <a:pPr>
              <a:defRPr/>
            </a:pPr>
            <a:r>
              <a:rPr lang="en-US"/>
              <a:t>SOAR-An initiative of Wimlah</a:t>
            </a:r>
            <a:endParaRPr lang="en-US" dirty="0"/>
          </a:p>
        </p:txBody>
      </p:sp>
      <p:sp>
        <p:nvSpPr>
          <p:cNvPr id="7" name="Slide Number Placeholder 22"/>
          <p:cNvSpPr>
            <a:spLocks noGrp="1"/>
          </p:cNvSpPr>
          <p:nvPr>
            <p:ph type="sldNum" sz="quarter" idx="12"/>
          </p:nvPr>
        </p:nvSpPr>
        <p:spPr/>
        <p:txBody>
          <a:bodyPr/>
          <a:lstStyle>
            <a:lvl1pPr>
              <a:defRPr/>
            </a:lvl1pPr>
          </a:lstStyle>
          <a:p>
            <a:pPr>
              <a:defRPr/>
            </a:pPr>
            <a:fld id="{E295FEFF-D9AB-4624-92F0-3E76E1A9E6A3}"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AU" noProof="0" dirty="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AU"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BF02BEC9-8C7B-4F1F-AEC1-F8EB14743DDF}" type="datetime1">
              <a:rPr lang="en-US"/>
              <a:pPr>
                <a:defRPr/>
              </a:pPr>
              <a:t>3/28/2011</a:t>
            </a:fld>
            <a:endParaRPr lang="en-US" dirty="0"/>
          </a:p>
        </p:txBody>
      </p:sp>
      <p:sp>
        <p:nvSpPr>
          <p:cNvPr id="6" name="Footer Placeholder 2"/>
          <p:cNvSpPr>
            <a:spLocks noGrp="1"/>
          </p:cNvSpPr>
          <p:nvPr>
            <p:ph type="ftr" sz="quarter" idx="11"/>
          </p:nvPr>
        </p:nvSpPr>
        <p:spPr/>
        <p:txBody>
          <a:bodyPr/>
          <a:lstStyle>
            <a:lvl1pPr>
              <a:defRPr/>
            </a:lvl1pPr>
          </a:lstStyle>
          <a:p>
            <a:pPr>
              <a:defRPr/>
            </a:pPr>
            <a:r>
              <a:rPr lang="en-US"/>
              <a:t>SOAR-An initiative of Wimlah</a:t>
            </a:r>
            <a:endParaRPr lang="en-US" dirty="0"/>
          </a:p>
        </p:txBody>
      </p:sp>
      <p:sp>
        <p:nvSpPr>
          <p:cNvPr id="7" name="Slide Number Placeholder 22"/>
          <p:cNvSpPr>
            <a:spLocks noGrp="1"/>
          </p:cNvSpPr>
          <p:nvPr>
            <p:ph type="sldNum" sz="quarter" idx="12"/>
          </p:nvPr>
        </p:nvSpPr>
        <p:spPr/>
        <p:txBody>
          <a:bodyPr/>
          <a:lstStyle>
            <a:lvl1pPr>
              <a:defRPr/>
            </a:lvl1pPr>
          </a:lstStyle>
          <a:p>
            <a:pPr>
              <a:defRPr/>
            </a:pPr>
            <a:fld id="{891278D6-E0C3-4AAF-A615-942C96B83834}"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AU"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smtClean="0"/>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smtClean="0">
                <a:solidFill>
                  <a:schemeClr val="tx1">
                    <a:shade val="50000"/>
                  </a:schemeClr>
                </a:solidFill>
                <a:latin typeface="+mn-lt"/>
              </a:defRPr>
            </a:lvl1pPr>
          </a:lstStyle>
          <a:p>
            <a:pPr>
              <a:defRPr/>
            </a:pPr>
            <a:fld id="{8FB0F51C-8C48-48C1-8A1A-618797F78E8D}" type="datetime1">
              <a:rPr lang="en-US"/>
              <a:pPr>
                <a:defRPr/>
              </a:pPr>
              <a:t>3/28/2011</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smtClean="0">
                <a:solidFill>
                  <a:schemeClr val="tx1">
                    <a:shade val="50000"/>
                  </a:schemeClr>
                </a:solidFill>
                <a:latin typeface="+mn-lt"/>
              </a:defRPr>
            </a:lvl1pPr>
          </a:lstStyle>
          <a:p>
            <a:pPr>
              <a:defRPr/>
            </a:pPr>
            <a:r>
              <a:rPr lang="en-US"/>
              <a:t>SOAR-An initiative of Wimlah</a:t>
            </a:r>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fontAlgn="auto" latinLnBrk="0" hangingPunct="1">
              <a:spcBef>
                <a:spcPts val="0"/>
              </a:spcBef>
              <a:spcAft>
                <a:spcPts val="0"/>
              </a:spcAft>
              <a:defRPr kumimoji="0" sz="1200" smtClean="0">
                <a:solidFill>
                  <a:schemeClr val="tx1">
                    <a:shade val="50000"/>
                  </a:schemeClr>
                </a:solidFill>
                <a:latin typeface="+mn-lt"/>
              </a:defRPr>
            </a:lvl1pPr>
          </a:lstStyle>
          <a:p>
            <a:pPr>
              <a:defRPr/>
            </a:pPr>
            <a:fld id="{59C0521D-D8B1-41D3-9E9E-B9AACE03D1F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sldNum="0" hdr="0" dt="0"/>
  <p:txStyles>
    <p:titleStyle>
      <a:lvl1pPr algn="ctr" rtl="0" fontAlgn="base">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fontAlgn="base">
        <a:spcBef>
          <a:spcPct val="0"/>
        </a:spcBef>
        <a:spcAft>
          <a:spcPct val="0"/>
        </a:spcAft>
        <a:defRPr sz="4100" b="1">
          <a:solidFill>
            <a:schemeClr val="tx1"/>
          </a:solidFill>
          <a:latin typeface="Lucida Sans" pitchFamily="34" charset="0"/>
        </a:defRPr>
      </a:lvl2pPr>
      <a:lvl3pPr algn="ctr" rtl="0" fontAlgn="base">
        <a:spcBef>
          <a:spcPct val="0"/>
        </a:spcBef>
        <a:spcAft>
          <a:spcPct val="0"/>
        </a:spcAft>
        <a:defRPr sz="4100" b="1">
          <a:solidFill>
            <a:schemeClr val="tx1"/>
          </a:solidFill>
          <a:latin typeface="Lucida Sans" pitchFamily="34" charset="0"/>
        </a:defRPr>
      </a:lvl3pPr>
      <a:lvl4pPr algn="ctr" rtl="0" fontAlgn="base">
        <a:spcBef>
          <a:spcPct val="0"/>
        </a:spcBef>
        <a:spcAft>
          <a:spcPct val="0"/>
        </a:spcAft>
        <a:defRPr sz="4100" b="1">
          <a:solidFill>
            <a:schemeClr val="tx1"/>
          </a:solidFill>
          <a:latin typeface="Lucida Sans" pitchFamily="34" charset="0"/>
        </a:defRPr>
      </a:lvl4pPr>
      <a:lvl5pPr algn="ctr" rtl="0" fontAlgn="base">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fontAlgn="base">
        <a:spcBef>
          <a:spcPct val="20000"/>
        </a:spcBef>
        <a:spcAft>
          <a:spcPct val="0"/>
        </a:spcAft>
        <a:buClr>
          <a:srgbClr val="000000"/>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7.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www.adfvc.unsw.edu.au/specialcollectionssamesex.htm" TargetMode="Externa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8.xm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050" y="254000"/>
            <a:ext cx="4824413" cy="1422400"/>
          </a:xfrm>
        </p:spPr>
        <p:txBody>
          <a:bodyPr/>
          <a:lstStyle/>
          <a:p>
            <a:pPr algn="r" fontAlgn="auto">
              <a:spcAft>
                <a:spcPts val="0"/>
              </a:spcAft>
              <a:defRPr/>
            </a:pPr>
            <a:endParaRPr lang="en-US" dirty="0"/>
          </a:p>
        </p:txBody>
      </p:sp>
      <p:sp>
        <p:nvSpPr>
          <p:cNvPr id="15362" name="TextBox 3"/>
          <p:cNvSpPr txBox="1">
            <a:spLocks noChangeArrowheads="1"/>
          </p:cNvSpPr>
          <p:nvPr/>
        </p:nvSpPr>
        <p:spPr bwMode="auto">
          <a:xfrm>
            <a:off x="1219200" y="1828800"/>
            <a:ext cx="6934200" cy="461963"/>
          </a:xfrm>
          <a:prstGeom prst="rect">
            <a:avLst/>
          </a:prstGeom>
          <a:noFill/>
          <a:ln w="9525">
            <a:noFill/>
            <a:miter lim="800000"/>
            <a:headEnd/>
            <a:tailEnd/>
          </a:ln>
        </p:spPr>
        <p:txBody>
          <a:bodyPr>
            <a:spAutoFit/>
          </a:bodyPr>
          <a:lstStyle/>
          <a:p>
            <a:pPr algn="just"/>
            <a:r>
              <a:rPr lang="en-AU" sz="2400">
                <a:latin typeface="Book Antiqua" pitchFamily="18" charset="0"/>
              </a:rPr>
              <a:t>.</a:t>
            </a:r>
          </a:p>
          <a:p>
            <a:endParaRPr lang="en-US">
              <a:latin typeface="Book Antiqua" pitchFamily="18" charset="0"/>
            </a:endParaRPr>
          </a:p>
        </p:txBody>
      </p:sp>
      <p:sp>
        <p:nvSpPr>
          <p:cNvPr id="5" name="Footer Placeholder 4"/>
          <p:cNvSpPr>
            <a:spLocks noGrp="1"/>
          </p:cNvSpPr>
          <p:nvPr>
            <p:ph type="ftr" sz="quarter" idx="11"/>
          </p:nvPr>
        </p:nvSpPr>
        <p:spPr/>
        <p:txBody>
          <a:bodyPr/>
          <a:lstStyle/>
          <a:p>
            <a:pPr>
              <a:defRPr/>
            </a:pPr>
            <a:r>
              <a:rPr lang="en-US" dirty="0"/>
              <a:t>SOAAR-An initiative of </a:t>
            </a:r>
            <a:r>
              <a:rPr lang="en-US" dirty="0" err="1"/>
              <a:t>Wimlah</a:t>
            </a:r>
            <a:endParaRPr lang="en-US" dirty="0"/>
          </a:p>
        </p:txBody>
      </p:sp>
      <p:sp>
        <p:nvSpPr>
          <p:cNvPr id="15364" name="Rectangle 5"/>
          <p:cNvSpPr>
            <a:spLocks noChangeArrowheads="1"/>
          </p:cNvSpPr>
          <p:nvPr/>
        </p:nvSpPr>
        <p:spPr bwMode="auto">
          <a:xfrm>
            <a:off x="762000" y="1828800"/>
            <a:ext cx="7696200" cy="5062538"/>
          </a:xfrm>
          <a:prstGeom prst="rect">
            <a:avLst/>
          </a:prstGeom>
          <a:noFill/>
          <a:ln w="9525">
            <a:noFill/>
            <a:miter lim="800000"/>
            <a:headEnd/>
            <a:tailEnd/>
          </a:ln>
        </p:spPr>
        <p:txBody>
          <a:bodyPr>
            <a:spAutoFit/>
          </a:bodyPr>
          <a:lstStyle/>
          <a:p>
            <a:pPr algn="ctr"/>
            <a:r>
              <a:rPr lang="en-AU" sz="2000" b="1" i="1">
                <a:latin typeface="Book Antiqua" pitchFamily="18" charset="0"/>
              </a:rPr>
              <a:t>Is an educative, support &amp; referral initiative of Wimlah – A Specialist Domestic Violence Service located in the Blue Mountains and spanning the Greater Western Sydney region</a:t>
            </a:r>
            <a:endParaRPr lang="en-AU">
              <a:latin typeface="Book Antiqua" pitchFamily="18" charset="0"/>
            </a:endParaRPr>
          </a:p>
          <a:p>
            <a:endParaRPr lang="en-AU" sz="900">
              <a:latin typeface="Book Antiqua" pitchFamily="18" charset="0"/>
            </a:endParaRPr>
          </a:p>
          <a:p>
            <a:pPr algn="just"/>
            <a:r>
              <a:rPr lang="en-AU" sz="2000">
                <a:solidFill>
                  <a:schemeClr val="accent2"/>
                </a:solidFill>
                <a:latin typeface="Book Antiqua" pitchFamily="18" charset="0"/>
              </a:rPr>
              <a:t>SOAAR aims to raise awareness of and reduce the incidence and impact of domestic violence for lesbian, gay, bi-sexual, transgender, intersex &amp; queer (LGBTIQ) identified people and their families living in Greater Western Sydney (GWS) through:</a:t>
            </a:r>
          </a:p>
          <a:p>
            <a:endParaRPr lang="en-AU" sz="800">
              <a:latin typeface="Book Antiqua" pitchFamily="18" charset="0"/>
            </a:endParaRPr>
          </a:p>
          <a:p>
            <a:pPr lvl="1">
              <a:buFont typeface="Arial" charset="0"/>
              <a:buChar char="•"/>
            </a:pPr>
            <a:r>
              <a:rPr lang="en-AU" sz="1600">
                <a:latin typeface="Book Antiqua" pitchFamily="18" charset="0"/>
              </a:rPr>
              <a:t>Acknowledging domestic &amp; family violence in LGBTIQ relationships.</a:t>
            </a:r>
          </a:p>
          <a:p>
            <a:pPr lvl="1"/>
            <a:endParaRPr lang="en-AU" sz="1600">
              <a:latin typeface="Book Antiqua" pitchFamily="18" charset="0"/>
            </a:endParaRPr>
          </a:p>
          <a:p>
            <a:pPr lvl="1">
              <a:buFont typeface="Arial" charset="0"/>
              <a:buChar char="•"/>
            </a:pPr>
            <a:r>
              <a:rPr lang="en-AU" sz="1600">
                <a:latin typeface="Book Antiqua" pitchFamily="18" charset="0"/>
              </a:rPr>
              <a:t>Improving access to GWS services through the development,  implementation and evaluation of strategies including resources that address LGBTIQ domestic violence in Greater Western Sydney</a:t>
            </a:r>
          </a:p>
          <a:p>
            <a:pPr lvl="1">
              <a:buFont typeface="Arial" charset="0"/>
              <a:buChar char="•"/>
            </a:pPr>
            <a:endParaRPr lang="en-AU" sz="1600">
              <a:latin typeface="Book Antiqua" pitchFamily="18" charset="0"/>
            </a:endParaRPr>
          </a:p>
          <a:p>
            <a:pPr lvl="1">
              <a:buFont typeface="Arial" charset="0"/>
              <a:buChar char="•"/>
            </a:pPr>
            <a:r>
              <a:rPr lang="en-AU" sz="1600">
                <a:latin typeface="Book Antiqua" pitchFamily="18" charset="0"/>
              </a:rPr>
              <a:t>Convening the SOAAR Network - a specialist LGBTIQ Domestic Violence interagency of government and non-government services in GWS.</a:t>
            </a:r>
          </a:p>
          <a:p>
            <a:pPr lvl="1"/>
            <a:endParaRPr lang="en-US">
              <a:latin typeface="Book Antiqua" pitchFamily="18" charset="0"/>
            </a:endParaRPr>
          </a:p>
          <a:p>
            <a:pPr lvl="1"/>
            <a:endParaRPr lang="en-AU">
              <a:latin typeface="Book Antiqua" pitchFamily="18" charset="0"/>
            </a:endParaRPr>
          </a:p>
          <a:p>
            <a:pPr algn="just"/>
            <a:endParaRPr lang="en-US" sz="2000">
              <a:latin typeface="Book Antiqua" pitchFamily="18" charset="0"/>
            </a:endParaRPr>
          </a:p>
        </p:txBody>
      </p:sp>
      <p:pic>
        <p:nvPicPr>
          <p:cNvPr id="15365" name="Picture 2" descr="C:\Users\Office2\Desktop\SOAAR_logo.jpg"/>
          <p:cNvPicPr>
            <a:picLocks noChangeAspect="1" noChangeArrowheads="1"/>
          </p:cNvPicPr>
          <p:nvPr/>
        </p:nvPicPr>
        <p:blipFill>
          <a:blip r:embed="rId2"/>
          <a:srcRect/>
          <a:stretch>
            <a:fillRect/>
          </a:stretch>
        </p:blipFill>
        <p:spPr bwMode="auto">
          <a:xfrm>
            <a:off x="2051050" y="254000"/>
            <a:ext cx="4824413" cy="157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18658"/>
          </a:xfrm>
        </p:spPr>
        <p:txBody>
          <a:bodyPr>
            <a:noAutofit/>
          </a:bodyPr>
          <a:lstStyle/>
          <a:p>
            <a:pPr fontAlgn="auto">
              <a:spcAft>
                <a:spcPts val="0"/>
              </a:spcAft>
              <a:defRPr/>
            </a:pPr>
            <a:r>
              <a:rPr lang="en-US" sz="2400" dirty="0" smtClean="0">
                <a:solidFill>
                  <a:srgbClr val="660066"/>
                </a:solidFill>
              </a:rPr>
              <a:t/>
            </a:r>
            <a:br>
              <a:rPr lang="en-US" sz="2400" dirty="0" smtClean="0">
                <a:solidFill>
                  <a:srgbClr val="660066"/>
                </a:solidFill>
              </a:rPr>
            </a:br>
            <a:r>
              <a:rPr lang="en-US" sz="2400" dirty="0" smtClean="0">
                <a:solidFill>
                  <a:srgbClr val="660066"/>
                </a:solidFill>
              </a:rPr>
              <a:t/>
            </a:r>
            <a:br>
              <a:rPr lang="en-US" sz="2400" dirty="0" smtClean="0">
                <a:solidFill>
                  <a:srgbClr val="660066"/>
                </a:solidFill>
              </a:rPr>
            </a:br>
            <a:r>
              <a:rPr lang="en-US" sz="2400" dirty="0" smtClean="0">
                <a:solidFill>
                  <a:srgbClr val="660066"/>
                </a:solidFill>
              </a:rPr>
              <a:t/>
            </a:r>
            <a:br>
              <a:rPr lang="en-US" sz="2400" dirty="0" smtClean="0">
                <a:solidFill>
                  <a:srgbClr val="660066"/>
                </a:solidFill>
              </a:rPr>
            </a:br>
            <a:r>
              <a:rPr lang="en-US" sz="2400" dirty="0" smtClean="0">
                <a:solidFill>
                  <a:srgbClr val="660066"/>
                </a:solidFill>
              </a:rPr>
              <a:t/>
            </a:r>
            <a:br>
              <a:rPr lang="en-US" sz="2400" dirty="0" smtClean="0">
                <a:solidFill>
                  <a:srgbClr val="660066"/>
                </a:solidFill>
              </a:rPr>
            </a:br>
            <a:r>
              <a:rPr lang="en-US" sz="2000" dirty="0" smtClean="0">
                <a:solidFill>
                  <a:srgbClr val="660066"/>
                </a:solidFill>
              </a:rPr>
              <a:t>It is as common for a lesbian as a heterosexual woman to find herself being controlled by her partner.</a:t>
            </a:r>
            <a:r>
              <a:rPr lang="en-US" sz="2400" dirty="0" smtClean="0">
                <a:solidFill>
                  <a:srgbClr val="660066"/>
                </a:solidFill>
              </a:rPr>
              <a:t/>
            </a:r>
            <a:br>
              <a:rPr lang="en-US" sz="2400" dirty="0" smtClean="0">
                <a:solidFill>
                  <a:srgbClr val="660066"/>
                </a:solidFill>
              </a:rPr>
            </a:br>
            <a:r>
              <a:rPr lang="en-US" sz="2400" dirty="0" smtClean="0">
                <a:solidFill>
                  <a:srgbClr val="660066"/>
                </a:solidFill>
              </a:rPr>
              <a:t/>
            </a:r>
            <a:br>
              <a:rPr lang="en-US" sz="2400" dirty="0" smtClean="0">
                <a:solidFill>
                  <a:srgbClr val="660066"/>
                </a:solidFill>
              </a:rPr>
            </a:br>
            <a:r>
              <a:rPr lang="en-US" sz="2400" dirty="0" smtClean="0">
                <a:solidFill>
                  <a:srgbClr val="660066"/>
                </a:solidFill>
              </a:rPr>
              <a:t>Because: </a:t>
            </a:r>
            <a:r>
              <a:rPr lang="en-AU" sz="2400" dirty="0" smtClean="0">
                <a:solidFill>
                  <a:schemeClr val="accent1">
                    <a:lumMod val="75000"/>
                  </a:schemeClr>
                </a:solidFill>
              </a:rPr>
              <a:t>Patriarchal family values are commonly learned family values that condition us all to assume that in ANY intimate relationship one person should have more rights, &amp; entitlements, more power &amp; control than the other. </a:t>
            </a:r>
            <a:r>
              <a:rPr lang="en-US" sz="2400" dirty="0" smtClean="0">
                <a:solidFill>
                  <a:srgbClr val="660066"/>
                </a:solidFill>
              </a:rPr>
              <a:t/>
            </a:r>
            <a:br>
              <a:rPr lang="en-US" sz="2400" dirty="0" smtClean="0">
                <a:solidFill>
                  <a:srgbClr val="660066"/>
                </a:solidFill>
              </a:rPr>
            </a:br>
            <a:r>
              <a:rPr lang="en-US" sz="2800" dirty="0" smtClean="0">
                <a:solidFill>
                  <a:srgbClr val="660066"/>
                </a:solidFill>
              </a:rPr>
              <a:t/>
            </a:r>
            <a:br>
              <a:rPr lang="en-US" sz="2800" dirty="0" smtClean="0">
                <a:solidFill>
                  <a:srgbClr val="660066"/>
                </a:solidFill>
              </a:rPr>
            </a:br>
            <a:r>
              <a:rPr lang="en-AU" sz="1600" dirty="0" smtClean="0">
                <a:solidFill>
                  <a:schemeClr val="tx1"/>
                </a:solidFill>
              </a:rPr>
              <a:t>Myth: Abuse between lesbians is mutual. Both partners contribute equally to the violence. </a:t>
            </a:r>
            <a:br>
              <a:rPr lang="en-AU" sz="1600" dirty="0" smtClean="0">
                <a:solidFill>
                  <a:schemeClr val="tx1"/>
                </a:solidFill>
              </a:rPr>
            </a:br>
            <a:r>
              <a:rPr lang="en-AU" sz="1600" dirty="0" smtClean="0">
                <a:solidFill>
                  <a:schemeClr val="tx1"/>
                </a:solidFill>
              </a:rPr>
              <a:t>Fact: This myth assumes that lesbian relationships are always equal partnerships. Commonly in violent relationships there exists a perpetrator and a victim. A lesbian perpetrator cannot </a:t>
            </a:r>
            <a:r>
              <a:rPr lang="en-AU" sz="1600" dirty="0" err="1" smtClean="0">
                <a:solidFill>
                  <a:schemeClr val="tx1"/>
                </a:solidFill>
              </a:rPr>
              <a:t>neccesarily</a:t>
            </a:r>
            <a:r>
              <a:rPr lang="en-AU" sz="1600" dirty="0" smtClean="0">
                <a:solidFill>
                  <a:schemeClr val="tx1"/>
                </a:solidFill>
              </a:rPr>
              <a:t>be distinguished by any features such as size, height, or age. Defending oneself against an attacker must be examined closely as it may be mistakenly construed either as initiating or equally contributing to the abuse.</a:t>
            </a:r>
            <a:br>
              <a:rPr lang="en-AU" sz="1600" dirty="0" smtClean="0">
                <a:solidFill>
                  <a:schemeClr val="tx1"/>
                </a:solidFill>
              </a:rPr>
            </a:br>
            <a:r>
              <a:rPr lang="en-AU" sz="2800" dirty="0" smtClean="0"/>
              <a:t/>
            </a:r>
            <a:br>
              <a:rPr lang="en-AU" sz="2800" dirty="0" smtClean="0"/>
            </a:br>
            <a:r>
              <a:rPr lang="en-AU" sz="2800" dirty="0" smtClean="0"/>
              <a:t/>
            </a:r>
            <a:br>
              <a:rPr lang="en-AU" sz="2800" dirty="0" smtClean="0"/>
            </a:br>
            <a:r>
              <a:rPr lang="en-US" sz="2800" dirty="0" smtClean="0">
                <a:solidFill>
                  <a:srgbClr val="660066"/>
                </a:solidFill>
              </a:rPr>
              <a:t/>
            </a:r>
            <a:br>
              <a:rPr lang="en-US" sz="2800" dirty="0" smtClean="0">
                <a:solidFill>
                  <a:srgbClr val="660066"/>
                </a:solidFill>
              </a:rPr>
            </a:br>
            <a:endParaRPr lang="en-US" sz="2800" dirty="0">
              <a:solidFill>
                <a:srgbClr val="660066"/>
              </a:solidFill>
            </a:endParaRPr>
          </a:p>
        </p:txBody>
      </p:sp>
      <p:sp>
        <p:nvSpPr>
          <p:cNvPr id="26626" name="Content Placeholder 2"/>
          <p:cNvSpPr>
            <a:spLocks noGrp="1"/>
          </p:cNvSpPr>
          <p:nvPr>
            <p:ph idx="1"/>
          </p:nvPr>
        </p:nvSpPr>
        <p:spPr>
          <a:xfrm>
            <a:off x="457200" y="5805488"/>
            <a:ext cx="8229600" cy="611187"/>
          </a:xfrm>
        </p:spPr>
        <p:txBody>
          <a:bodyPr/>
          <a:lstStyle/>
          <a:p>
            <a:endParaRPr lang="en-US" sz="2400" b="1" smtClean="0"/>
          </a:p>
          <a:p>
            <a:endParaRPr lang="en-US" sz="2400" b="1" smtClean="0"/>
          </a:p>
        </p:txBody>
      </p:sp>
      <p:sp>
        <p:nvSpPr>
          <p:cNvPr id="4" name="Footer Placeholder 3"/>
          <p:cNvSpPr>
            <a:spLocks noGrp="1"/>
          </p:cNvSpPr>
          <p:nvPr>
            <p:ph type="ftr" sz="quarter" idx="11"/>
          </p:nvPr>
        </p:nvSpPr>
        <p:spPr/>
        <p:txBody>
          <a:bodyPr/>
          <a:lstStyle/>
          <a:p>
            <a:pPr>
              <a:defRPr/>
            </a:pPr>
            <a:r>
              <a:rPr lang="en-US" dirty="0"/>
              <a:t>SOAAR-An initiative of Wimlah</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Heterosexist Myths</a:t>
            </a:r>
            <a:endParaRPr lang="en-US" dirty="0"/>
          </a:p>
        </p:txBody>
      </p:sp>
      <p:sp>
        <p:nvSpPr>
          <p:cNvPr id="3" name="Content Placeholder 2"/>
          <p:cNvSpPr>
            <a:spLocks noGrp="1"/>
          </p:cNvSpPr>
          <p:nvPr>
            <p:ph idx="1"/>
          </p:nvPr>
        </p:nvSpPr>
        <p:spPr/>
        <p:txBody>
          <a:bodyPr>
            <a:normAutofit fontScale="92500" lnSpcReduction="20000"/>
          </a:bodyPr>
          <a:lstStyle/>
          <a:p>
            <a:pPr marL="548640" indent="-411480" algn="ctr" fontAlgn="auto">
              <a:spcAft>
                <a:spcPts val="0"/>
              </a:spcAft>
              <a:buClr>
                <a:schemeClr val="tx1">
                  <a:shade val="95000"/>
                </a:schemeClr>
              </a:buClr>
              <a:buFont typeface="Wingdings 2"/>
              <a:buNone/>
              <a:defRPr/>
            </a:pPr>
            <a:endParaRPr lang="en-US" sz="2400" dirty="0" smtClean="0"/>
          </a:p>
          <a:p>
            <a:pPr marL="548640" indent="-411480" algn="ctr" fontAlgn="auto">
              <a:spcAft>
                <a:spcPts val="0"/>
              </a:spcAft>
              <a:buClr>
                <a:schemeClr val="tx1">
                  <a:shade val="95000"/>
                </a:schemeClr>
              </a:buClr>
              <a:buFont typeface="Wingdings 2"/>
              <a:buNone/>
              <a:defRPr/>
            </a:pPr>
            <a:r>
              <a:rPr lang="en-US" sz="2400" dirty="0" smtClean="0"/>
              <a:t>Sadly in 2011 no myths in our culture, media or compulsory education exist that</a:t>
            </a:r>
            <a:r>
              <a:rPr lang="en-US" sz="2400" dirty="0" err="1" smtClean="0"/>
              <a:t>normalise</a:t>
            </a:r>
            <a:r>
              <a:rPr lang="en-US" sz="2400" dirty="0" smtClean="0"/>
              <a:t>the concept that the princess might also be rescued by her hand maiden resulting in both women living happily ever after together.</a:t>
            </a:r>
          </a:p>
          <a:p>
            <a:pPr marL="548640" indent="-411480" algn="ctr" fontAlgn="auto">
              <a:spcAft>
                <a:spcPts val="0"/>
              </a:spcAft>
              <a:buClr>
                <a:schemeClr val="tx1">
                  <a:shade val="95000"/>
                </a:schemeClr>
              </a:buClr>
              <a:buFont typeface="Wingdings 2"/>
              <a:buNone/>
              <a:defRPr/>
            </a:pPr>
            <a:endParaRPr lang="en-US" sz="2400" dirty="0" smtClean="0"/>
          </a:p>
          <a:p>
            <a:pPr marL="548640" indent="-411480" fontAlgn="auto">
              <a:spcAft>
                <a:spcPts val="0"/>
              </a:spcAft>
              <a:buClr>
                <a:schemeClr val="tx1">
                  <a:shade val="95000"/>
                </a:schemeClr>
              </a:buClr>
              <a:buFont typeface="Wingdings 2"/>
              <a:buNone/>
              <a:defRPr/>
            </a:pPr>
            <a:r>
              <a:rPr lang="en-US" b="1" i="1" dirty="0" smtClean="0">
                <a:solidFill>
                  <a:schemeClr val="accent1">
                    <a:lumMod val="75000"/>
                  </a:schemeClr>
                </a:solidFill>
              </a:rPr>
              <a:t>We are all taught that the prince (the hero), slays the dragon (monster) and marries the princess.</a:t>
            </a:r>
          </a:p>
          <a:p>
            <a:pPr marL="548640" indent="-411480" fontAlgn="auto">
              <a:spcAft>
                <a:spcPts val="0"/>
              </a:spcAft>
              <a:buClr>
                <a:schemeClr val="tx1">
                  <a:shade val="95000"/>
                </a:schemeClr>
              </a:buClr>
              <a:buFont typeface="Wingdings 2"/>
              <a:buNone/>
              <a:defRPr/>
            </a:pPr>
            <a:endParaRPr lang="en-US" b="1" i="1" dirty="0" smtClean="0">
              <a:solidFill>
                <a:schemeClr val="accent1">
                  <a:lumMod val="75000"/>
                </a:schemeClr>
              </a:solidFill>
            </a:endParaRPr>
          </a:p>
          <a:p>
            <a:pPr marL="548640" indent="-411480" algn="ctr" fontAlgn="auto">
              <a:spcAft>
                <a:spcPts val="0"/>
              </a:spcAft>
              <a:buClr>
                <a:schemeClr val="tx1">
                  <a:shade val="95000"/>
                </a:schemeClr>
              </a:buClr>
              <a:buFont typeface="Wingdings 2"/>
              <a:buNone/>
              <a:defRPr/>
            </a:pPr>
            <a:r>
              <a:rPr lang="en-US" b="1" dirty="0" smtClean="0">
                <a:solidFill>
                  <a:srgbClr val="660066"/>
                </a:solidFill>
              </a:rPr>
              <a:t>A society free from domestic violence is a society that promotes social inclusion; a society that openly celebrates sexual difference</a:t>
            </a:r>
          </a:p>
          <a:p>
            <a:pPr marL="548640" indent="-411480" algn="ctr" fontAlgn="auto">
              <a:spcAft>
                <a:spcPts val="0"/>
              </a:spcAft>
              <a:buClr>
                <a:schemeClr val="tx1">
                  <a:shade val="95000"/>
                </a:schemeClr>
              </a:buClr>
              <a:buFont typeface="Wingdings 2"/>
              <a:buNone/>
              <a:defRPr/>
            </a:pPr>
            <a:r>
              <a:rPr lang="en-US" b="1" dirty="0" smtClean="0">
                <a:solidFill>
                  <a:srgbClr val="660066"/>
                </a:solidFill>
              </a:rPr>
              <a:t>and gender equality.</a:t>
            </a:r>
          </a:p>
        </p:txBody>
      </p:sp>
      <p:sp>
        <p:nvSpPr>
          <p:cNvPr id="4" name="Footer Placeholder 3"/>
          <p:cNvSpPr>
            <a:spLocks noGrp="1"/>
          </p:cNvSpPr>
          <p:nvPr>
            <p:ph type="ftr" sz="quarter" idx="11"/>
          </p:nvPr>
        </p:nvSpPr>
        <p:spPr/>
        <p:txBody>
          <a:bodyPr/>
          <a:lstStyle/>
          <a:p>
            <a:pPr>
              <a:defRPr/>
            </a:pPr>
            <a:r>
              <a:rPr lang="en-US" dirty="0"/>
              <a:t>SOAAR-An initiative of </a:t>
            </a:r>
            <a:r>
              <a:rPr lang="en-US" dirty="0" err="1"/>
              <a:t>Wimlah</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404664"/>
            <a:ext cx="8229600" cy="792088"/>
          </a:xfrm>
        </p:spPr>
        <p:txBody>
          <a:bodyPr>
            <a:normAutofit fontScale="90000"/>
          </a:bodyPr>
          <a:lstStyle/>
          <a:p>
            <a:pPr fontAlgn="auto">
              <a:spcAft>
                <a:spcPts val="0"/>
              </a:spcAft>
              <a:defRPr/>
            </a:pPr>
            <a:r>
              <a:rPr lang="en-US" sz="2800" dirty="0" smtClean="0"/>
              <a:t>Potential barriers inhibiting lesbian victims of domestic violence seeking help</a:t>
            </a:r>
            <a:br>
              <a:rPr lang="en-US" sz="2800" dirty="0" smtClean="0"/>
            </a:br>
            <a:endParaRPr lang="en-US" sz="2800" dirty="0"/>
          </a:p>
        </p:txBody>
      </p:sp>
      <p:graphicFrame>
        <p:nvGraphicFramePr>
          <p:cNvPr id="8" name="Content Placeholder 7"/>
          <p:cNvGraphicFramePr>
            <a:graphicFrameLocks noGrp="1"/>
          </p:cNvGraphicFramePr>
          <p:nvPr>
            <p:ph idx="1"/>
          </p:nvPr>
        </p:nvGraphicFramePr>
        <p:xfrm>
          <a:off x="457200" y="1600200"/>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pPr>
              <a:defRPr/>
            </a:pPr>
            <a:r>
              <a:rPr lang="en-US" dirty="0"/>
              <a:t>SOAAR-An initiative of </a:t>
            </a:r>
            <a:r>
              <a:rPr lang="en-US" dirty="0" err="1"/>
              <a:t>Wimlah</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fontAlgn="auto">
              <a:spcAft>
                <a:spcPts val="0"/>
              </a:spcAft>
              <a:defRPr/>
            </a:pPr>
            <a:r>
              <a:rPr lang="en-US" dirty="0" smtClean="0"/>
              <a:t>Twin Barbs of Homophobia</a:t>
            </a:r>
            <a:br>
              <a:rPr lang="en-US" dirty="0" smtClean="0"/>
            </a:br>
            <a:r>
              <a:rPr lang="en-US" sz="2700" dirty="0" smtClean="0">
                <a:solidFill>
                  <a:schemeClr val="accent1">
                    <a:lumMod val="75000"/>
                  </a:schemeClr>
                </a:solidFill>
              </a:rPr>
              <a:t>when acknowledging/reporting abuse</a:t>
            </a:r>
            <a:endParaRPr lang="en-US" sz="2700" dirty="0">
              <a:solidFill>
                <a:schemeClr val="accent1">
                  <a:lumMod val="75000"/>
                </a:schemeClr>
              </a:solidFill>
            </a:endParaRPr>
          </a:p>
        </p:txBody>
      </p:sp>
      <p:sp>
        <p:nvSpPr>
          <p:cNvPr id="9" name="Content Placeholder 8"/>
          <p:cNvSpPr>
            <a:spLocks noGrp="1"/>
          </p:cNvSpPr>
          <p:nvPr>
            <p:ph idx="1"/>
          </p:nvPr>
        </p:nvSpPr>
        <p:spPr/>
        <p:txBody>
          <a:bodyPr>
            <a:normAutofit/>
          </a:bodyPr>
          <a:lstStyle/>
          <a:p>
            <a:pPr marL="548640" indent="-411480" algn="just" fontAlgn="auto">
              <a:spcAft>
                <a:spcPts val="0"/>
              </a:spcAft>
              <a:buClr>
                <a:schemeClr val="tx1">
                  <a:shade val="95000"/>
                </a:schemeClr>
              </a:buClr>
              <a:buFont typeface="Wingdings 2"/>
              <a:buNone/>
              <a:defRPr/>
            </a:pPr>
            <a:r>
              <a:rPr lang="en-US" sz="2400" b="1" dirty="0" smtClean="0"/>
              <a:t>Lesbians not only have to deal with other people’s fear of their sexuality </a:t>
            </a:r>
            <a:r>
              <a:rPr lang="en-US" sz="2400" b="1" dirty="0" smtClean="0">
                <a:solidFill>
                  <a:schemeClr val="accent1">
                    <a:lumMod val="75000"/>
                  </a:schemeClr>
                </a:solidFill>
              </a:rPr>
              <a:t>‘external homophobia’.</a:t>
            </a:r>
          </a:p>
          <a:p>
            <a:pPr marL="548640" indent="-411480" algn="just" fontAlgn="auto">
              <a:spcAft>
                <a:spcPts val="0"/>
              </a:spcAft>
              <a:buClr>
                <a:schemeClr val="tx1">
                  <a:shade val="95000"/>
                </a:schemeClr>
              </a:buClr>
              <a:buFont typeface="Wingdings 2"/>
              <a:buNone/>
              <a:defRPr/>
            </a:pPr>
            <a:endParaRPr lang="en-US" sz="1200" b="1" dirty="0" smtClean="0"/>
          </a:p>
          <a:p>
            <a:pPr marL="548640" indent="-411480" algn="just" fontAlgn="auto">
              <a:spcAft>
                <a:spcPts val="0"/>
              </a:spcAft>
              <a:buClr>
                <a:schemeClr val="tx1">
                  <a:shade val="95000"/>
                </a:schemeClr>
              </a:buClr>
              <a:buFont typeface="Wingdings 2"/>
              <a:buNone/>
              <a:defRPr/>
            </a:pPr>
            <a:r>
              <a:rPr lang="en-US" sz="2400" b="1" dirty="0" smtClean="0"/>
              <a:t>They also have to manage their own angst about being sexually different </a:t>
            </a:r>
            <a:r>
              <a:rPr lang="en-US" sz="2400" b="1" dirty="0" smtClean="0">
                <a:solidFill>
                  <a:schemeClr val="accent1">
                    <a:lumMod val="75000"/>
                  </a:schemeClr>
                </a:solidFill>
              </a:rPr>
              <a:t>‘internal homophobia’</a:t>
            </a:r>
          </a:p>
          <a:p>
            <a:pPr marL="548640" indent="-411480" algn="just" fontAlgn="auto">
              <a:spcAft>
                <a:spcPts val="0"/>
              </a:spcAft>
              <a:buClr>
                <a:schemeClr val="tx1">
                  <a:shade val="95000"/>
                </a:schemeClr>
              </a:buClr>
              <a:buFont typeface="Wingdings 2"/>
              <a:buNone/>
              <a:defRPr/>
            </a:pPr>
            <a:endParaRPr lang="en-US" sz="2400" b="1" dirty="0" smtClean="0">
              <a:solidFill>
                <a:schemeClr val="accent1">
                  <a:lumMod val="75000"/>
                </a:schemeClr>
              </a:solidFill>
            </a:endParaRPr>
          </a:p>
          <a:p>
            <a:pPr marL="548640" indent="-411480" algn="just" fontAlgn="auto">
              <a:spcAft>
                <a:spcPts val="0"/>
              </a:spcAft>
              <a:buClr>
                <a:schemeClr val="tx1">
                  <a:shade val="95000"/>
                </a:schemeClr>
              </a:buClr>
              <a:buFont typeface="Wingdings 2"/>
              <a:buNone/>
              <a:defRPr/>
            </a:pPr>
            <a:r>
              <a:rPr lang="en-AU" sz="2400" b="1" i="1" dirty="0" smtClean="0"/>
              <a:t>Imagine if you will, that you are a lesbian living Out West experiencing abuse in your relationship, do you believe you could choose comfortably to be open about the abuse, to seek help from family, friends, community or government services in your local area?  </a:t>
            </a:r>
          </a:p>
          <a:p>
            <a:pPr marL="548640" indent="-411480" algn="just" fontAlgn="auto">
              <a:spcAft>
                <a:spcPts val="0"/>
              </a:spcAft>
              <a:buClr>
                <a:schemeClr val="tx1">
                  <a:shade val="95000"/>
                </a:schemeClr>
              </a:buClr>
              <a:buFont typeface="Wingdings 2"/>
              <a:buNone/>
              <a:defRPr/>
            </a:pPr>
            <a:endParaRPr lang="en-US" sz="2400" b="1" dirty="0" smtClean="0">
              <a:solidFill>
                <a:schemeClr val="accent1">
                  <a:lumMod val="75000"/>
                </a:schemeClr>
              </a:solidFill>
            </a:endParaRPr>
          </a:p>
          <a:p>
            <a:pPr marL="548640" indent="-411480" algn="just" fontAlgn="auto">
              <a:spcAft>
                <a:spcPts val="0"/>
              </a:spcAft>
              <a:buClr>
                <a:schemeClr val="tx1">
                  <a:shade val="95000"/>
                </a:schemeClr>
              </a:buClr>
              <a:buFont typeface="Wingdings 2"/>
              <a:buNone/>
              <a:defRPr/>
            </a:pPr>
            <a:endParaRPr lang="en-US" sz="2400" b="1" dirty="0" smtClean="0">
              <a:solidFill>
                <a:schemeClr val="accent1">
                  <a:lumMod val="75000"/>
                </a:schemeClr>
              </a:solidFill>
            </a:endParaRPr>
          </a:p>
        </p:txBody>
      </p:sp>
      <p:sp>
        <p:nvSpPr>
          <p:cNvPr id="7" name="Footer Placeholder 6"/>
          <p:cNvSpPr>
            <a:spLocks noGrp="1"/>
          </p:cNvSpPr>
          <p:nvPr>
            <p:ph type="ftr" sz="quarter" idx="11"/>
          </p:nvPr>
        </p:nvSpPr>
        <p:spPr/>
        <p:txBody>
          <a:bodyPr/>
          <a:lstStyle/>
          <a:p>
            <a:pPr>
              <a:defRPr/>
            </a:pPr>
            <a:r>
              <a:rPr lang="en-US" dirty="0"/>
              <a:t>SOAAR-An initiative of Wimlah</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nvGraphicFramePr>
        <p:xfrm>
          <a:off x="685800" y="1870075"/>
          <a:ext cx="7543800" cy="4546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2770" name="TextBox 9"/>
          <p:cNvSpPr txBox="1">
            <a:spLocks noChangeArrowheads="1"/>
          </p:cNvSpPr>
          <p:nvPr/>
        </p:nvSpPr>
        <p:spPr bwMode="auto">
          <a:xfrm>
            <a:off x="0" y="381000"/>
            <a:ext cx="8991600" cy="1570038"/>
          </a:xfrm>
          <a:prstGeom prst="rect">
            <a:avLst/>
          </a:prstGeom>
          <a:noFill/>
          <a:ln w="9525">
            <a:noFill/>
            <a:miter lim="800000"/>
            <a:headEnd/>
            <a:tailEnd/>
          </a:ln>
        </p:spPr>
        <p:txBody>
          <a:bodyPr>
            <a:spAutoFit/>
          </a:bodyPr>
          <a:lstStyle/>
          <a:p>
            <a:pPr algn="ctr"/>
            <a:r>
              <a:rPr lang="en-US">
                <a:latin typeface="Book Antiqua" pitchFamily="18" charset="0"/>
              </a:rPr>
              <a:t> </a:t>
            </a:r>
            <a:r>
              <a:rPr lang="en-US" sz="2400" b="1">
                <a:latin typeface="Book Antiqua" pitchFamily="18" charset="0"/>
              </a:rPr>
              <a:t>9 Barriers to Safety Index for Lesbians</a:t>
            </a:r>
          </a:p>
          <a:p>
            <a:pPr algn="ctr"/>
            <a:r>
              <a:rPr lang="en-US" sz="2400" b="1" i="1">
                <a:latin typeface="Book Antiqua" pitchFamily="18" charset="0"/>
              </a:rPr>
              <a:t>Homophobia external &amp; internal is the over-arching barrier that keeps lesbian DV hidden &amp; filtering through every other safety barrier</a:t>
            </a:r>
          </a:p>
        </p:txBody>
      </p:sp>
      <p:sp>
        <p:nvSpPr>
          <p:cNvPr id="11" name="Footer Placeholder 3"/>
          <p:cNvSpPr>
            <a:spLocks noGrp="1"/>
          </p:cNvSpPr>
          <p:nvPr>
            <p:ph type="ftr" sz="quarter" idx="11"/>
          </p:nvPr>
        </p:nvSpPr>
        <p:spPr/>
        <p:txBody>
          <a:bodyPr/>
          <a:lstStyle/>
          <a:p>
            <a:pPr>
              <a:defRPr/>
            </a:pPr>
            <a:r>
              <a:rPr lang="en-US" dirty="0"/>
              <a:t>SOAAR-An initiative of Wimlah</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74642"/>
          </a:xfrm>
        </p:spPr>
        <p:txBody>
          <a:bodyPr>
            <a:normAutofit fontScale="90000"/>
          </a:bodyPr>
          <a:lstStyle/>
          <a:p>
            <a:pPr fontAlgn="auto">
              <a:spcAft>
                <a:spcPts val="0"/>
              </a:spcAft>
              <a:defRPr/>
            </a:pPr>
            <a:r>
              <a:rPr lang="en-AU" sz="2000" dirty="0" smtClean="0">
                <a:solidFill>
                  <a:schemeClr val="accent1">
                    <a:lumMod val="75000"/>
                  </a:schemeClr>
                </a:solidFill>
              </a:rPr>
              <a:t/>
            </a:r>
            <a:br>
              <a:rPr lang="en-AU" sz="2000" dirty="0" smtClean="0">
                <a:solidFill>
                  <a:schemeClr val="accent1">
                    <a:lumMod val="75000"/>
                  </a:schemeClr>
                </a:solidFill>
              </a:rPr>
            </a:br>
            <a:r>
              <a:rPr lang="en-AU" sz="2000" dirty="0" smtClean="0">
                <a:solidFill>
                  <a:schemeClr val="accent1">
                    <a:lumMod val="75000"/>
                  </a:schemeClr>
                </a:solidFill>
              </a:rPr>
              <a:t/>
            </a:r>
            <a:br>
              <a:rPr lang="en-AU" sz="2000" dirty="0" smtClean="0">
                <a:solidFill>
                  <a:schemeClr val="accent1">
                    <a:lumMod val="75000"/>
                  </a:schemeClr>
                </a:solidFill>
              </a:rPr>
            </a:br>
            <a:r>
              <a:rPr lang="en-AU" sz="2000" dirty="0" smtClean="0">
                <a:solidFill>
                  <a:schemeClr val="accent1">
                    <a:lumMod val="75000"/>
                  </a:schemeClr>
                </a:solidFill>
              </a:rPr>
              <a:t/>
            </a:r>
            <a:br>
              <a:rPr lang="en-AU" sz="2000" dirty="0" smtClean="0">
                <a:solidFill>
                  <a:schemeClr val="accent1">
                    <a:lumMod val="75000"/>
                  </a:schemeClr>
                </a:solidFill>
              </a:rPr>
            </a:br>
            <a:r>
              <a:rPr lang="en-AU" sz="2000" dirty="0" smtClean="0">
                <a:solidFill>
                  <a:schemeClr val="accent1">
                    <a:lumMod val="75000"/>
                  </a:schemeClr>
                </a:solidFill>
              </a:rPr>
              <a:t/>
            </a:r>
            <a:br>
              <a:rPr lang="en-AU" sz="2000" dirty="0" smtClean="0">
                <a:solidFill>
                  <a:schemeClr val="accent1">
                    <a:lumMod val="75000"/>
                  </a:schemeClr>
                </a:solidFill>
              </a:rPr>
            </a:br>
            <a:r>
              <a:rPr lang="en-AU" sz="2000" dirty="0" smtClean="0">
                <a:solidFill>
                  <a:schemeClr val="accent1">
                    <a:lumMod val="75000"/>
                  </a:schemeClr>
                </a:solidFill>
              </a:rPr>
              <a:t/>
            </a:r>
            <a:br>
              <a:rPr lang="en-AU" sz="2000" dirty="0" smtClean="0">
                <a:solidFill>
                  <a:schemeClr val="accent1">
                    <a:lumMod val="75000"/>
                  </a:schemeClr>
                </a:solidFill>
              </a:rPr>
            </a:br>
            <a:r>
              <a:rPr lang="en-AU" sz="2000" dirty="0" smtClean="0">
                <a:solidFill>
                  <a:schemeClr val="accent1">
                    <a:lumMod val="75000"/>
                  </a:schemeClr>
                </a:solidFill>
              </a:rPr>
              <a:t/>
            </a:r>
            <a:br>
              <a:rPr lang="en-AU" sz="2000" dirty="0" smtClean="0">
                <a:solidFill>
                  <a:schemeClr val="accent1">
                    <a:lumMod val="75000"/>
                  </a:schemeClr>
                </a:solidFill>
              </a:rPr>
            </a:br>
            <a:r>
              <a:rPr lang="en-AU" sz="2000" dirty="0" smtClean="0">
                <a:solidFill>
                  <a:schemeClr val="accent1">
                    <a:lumMod val="75000"/>
                  </a:schemeClr>
                </a:solidFill>
              </a:rPr>
              <a:t>As workers and community responding to domestic violence we have been conditioned to view women as the primary victims of abuse. It has been my experience that when abuse occurs between two women in an intimate, personal relationship that increased confusion and/or minimisation of the abuse amongst workers across services may follow</a:t>
            </a:r>
            <a:r>
              <a:rPr lang="en-AU" sz="2000" dirty="0" smtClean="0"/>
              <a:t>. </a:t>
            </a:r>
            <a:br>
              <a:rPr lang="en-AU" sz="2000" dirty="0" smtClean="0"/>
            </a:br>
            <a:r>
              <a:rPr lang="en-AU" sz="2000" dirty="0" smtClean="0"/>
              <a:t/>
            </a:r>
            <a:br>
              <a:rPr lang="en-AU" sz="2000" dirty="0" smtClean="0"/>
            </a:br>
            <a:r>
              <a:rPr lang="en-US" sz="1800" dirty="0" smtClean="0">
                <a:solidFill>
                  <a:srgbClr val="000090"/>
                </a:solidFill>
              </a:rPr>
              <a:t>If the abuse is reported it is likely to have been escalating silently for some time (often years). By the time</a:t>
            </a:r>
            <a:r>
              <a:rPr lang="en-AU" sz="1800" dirty="0" smtClean="0">
                <a:solidFill>
                  <a:srgbClr val="000090"/>
                </a:solidFill>
              </a:rPr>
              <a:t> others outside the relationship become aware of the abuse deeply entrenched patterns of dysfunctional relating may be displayed by either or both parties.</a:t>
            </a:r>
            <a:br>
              <a:rPr lang="en-AU" sz="1800" dirty="0" smtClean="0">
                <a:solidFill>
                  <a:srgbClr val="000090"/>
                </a:solidFill>
              </a:rPr>
            </a:br>
            <a:r>
              <a:rPr lang="en-AU" sz="1800" dirty="0" smtClean="0">
                <a:solidFill>
                  <a:srgbClr val="000090"/>
                </a:solidFill>
              </a:rPr>
              <a:t/>
            </a:r>
            <a:br>
              <a:rPr lang="en-AU" sz="1800" dirty="0" smtClean="0">
                <a:solidFill>
                  <a:srgbClr val="000090"/>
                </a:solidFill>
              </a:rPr>
            </a:br>
            <a:r>
              <a:rPr lang="en-AU" sz="1800" dirty="0" smtClean="0">
                <a:solidFill>
                  <a:schemeClr val="accent2">
                    <a:lumMod val="60000"/>
                    <a:lumOff val="40000"/>
                  </a:schemeClr>
                </a:solidFill>
              </a:rPr>
              <a:t>IE: the victim</a:t>
            </a:r>
            <a:r>
              <a:rPr lang="en-US" sz="1800" dirty="0" smtClean="0">
                <a:solidFill>
                  <a:schemeClr val="accent2">
                    <a:lumMod val="60000"/>
                    <a:lumOff val="40000"/>
                  </a:schemeClr>
                </a:solidFill>
              </a:rPr>
              <a:t>  may exhibit a fiercely protective attitude towards her abusive partner and their privacy as a couple –  potentially blurring the support boundaries between the abuser and the abused.</a:t>
            </a:r>
            <a:br>
              <a:rPr lang="en-US" sz="1800" dirty="0" smtClean="0">
                <a:solidFill>
                  <a:schemeClr val="accent2">
                    <a:lumMod val="60000"/>
                    <a:lumOff val="40000"/>
                  </a:schemeClr>
                </a:solidFill>
              </a:rPr>
            </a:br>
            <a:r>
              <a:rPr lang="en-US" sz="1800" dirty="0" smtClean="0">
                <a:solidFill>
                  <a:schemeClr val="accent2">
                    <a:lumMod val="60000"/>
                    <a:lumOff val="40000"/>
                  </a:schemeClr>
                </a:solidFill>
              </a:rPr>
              <a:t/>
            </a:r>
            <a:br>
              <a:rPr lang="en-US" sz="1800" dirty="0" smtClean="0">
                <a:solidFill>
                  <a:schemeClr val="accent2">
                    <a:lumMod val="60000"/>
                    <a:lumOff val="40000"/>
                  </a:schemeClr>
                </a:solidFill>
              </a:rPr>
            </a:br>
            <a:r>
              <a:rPr lang="en-AU" sz="1800" b="0" dirty="0" smtClean="0">
                <a:solidFill>
                  <a:schemeClr val="accent4">
                    <a:lumMod val="50000"/>
                  </a:schemeClr>
                </a:solidFill>
              </a:rPr>
              <a:t>Falling into the trap of minimisation and confusion around our response as workers and services to lesbian DV enables the abuser to continue the abuse </a:t>
            </a:r>
            <a:r>
              <a:rPr lang="en-US" sz="2000" b="0" dirty="0" smtClean="0">
                <a:solidFill>
                  <a:schemeClr val="accent4">
                    <a:lumMod val="50000"/>
                  </a:schemeClr>
                </a:solidFill>
              </a:rPr>
              <a:t>whilst its victims experience further disempowerment. </a:t>
            </a:r>
            <a:br>
              <a:rPr lang="en-US" sz="2000" b="0" dirty="0" smtClean="0">
                <a:solidFill>
                  <a:schemeClr val="accent4">
                    <a:lumMod val="50000"/>
                  </a:schemeClr>
                </a:solidFill>
              </a:rPr>
            </a:br>
            <a:r>
              <a:rPr lang="en-US" sz="2000" dirty="0" smtClean="0">
                <a:solidFill>
                  <a:srgbClr val="7030A0"/>
                </a:solidFill>
              </a:rPr>
              <a:t/>
            </a:r>
            <a:br>
              <a:rPr lang="en-US" sz="2000" dirty="0" smtClean="0">
                <a:solidFill>
                  <a:srgbClr val="7030A0"/>
                </a:solidFill>
              </a:rPr>
            </a:br>
            <a:r>
              <a:rPr lang="en-AU" sz="2000" dirty="0" smtClean="0"/>
              <a:t/>
            </a:r>
            <a:br>
              <a:rPr lang="en-AU" sz="2000" dirty="0" smtClean="0"/>
            </a:br>
            <a:r>
              <a:rPr lang="en-AU" sz="2000" dirty="0" smtClean="0"/>
              <a:t/>
            </a:r>
            <a:br>
              <a:rPr lang="en-AU" sz="2000" dirty="0" smtClean="0"/>
            </a:br>
            <a:r>
              <a:rPr lang="en-AU" sz="2000" dirty="0" smtClean="0"/>
              <a:t/>
            </a:r>
            <a:br>
              <a:rPr lang="en-AU" sz="2000" dirty="0" smtClean="0"/>
            </a:br>
            <a:r>
              <a:rPr lang="en-US" sz="2000" dirty="0" smtClean="0">
                <a:solidFill>
                  <a:srgbClr val="660066"/>
                </a:solidFill>
              </a:rPr>
              <a:t/>
            </a:r>
            <a:br>
              <a:rPr lang="en-US" sz="2000" dirty="0" smtClean="0">
                <a:solidFill>
                  <a:srgbClr val="660066"/>
                </a:solidFill>
              </a:rPr>
            </a:br>
            <a:endParaRPr lang="en-US" sz="1800" i="1" dirty="0">
              <a:solidFill>
                <a:srgbClr val="660066"/>
              </a:solidFill>
            </a:endParaRPr>
          </a:p>
        </p:txBody>
      </p:sp>
      <p:sp>
        <p:nvSpPr>
          <p:cNvPr id="5" name="Footer Placeholder 4"/>
          <p:cNvSpPr>
            <a:spLocks noGrp="1"/>
          </p:cNvSpPr>
          <p:nvPr>
            <p:ph type="ftr" sz="quarter" idx="11"/>
          </p:nvPr>
        </p:nvSpPr>
        <p:spPr/>
        <p:txBody>
          <a:bodyPr/>
          <a:lstStyle/>
          <a:p>
            <a:pPr>
              <a:defRPr/>
            </a:pPr>
            <a:r>
              <a:rPr lang="en-US" dirty="0"/>
              <a:t>SOAAR-An initiative of Wimlah</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23728" y="609600"/>
            <a:ext cx="4896544" cy="1019200"/>
          </a:xfrm>
        </p:spPr>
        <p:txBody>
          <a:bodyPr/>
          <a:lstStyle/>
          <a:p>
            <a:pPr algn="ctr" fontAlgn="auto">
              <a:spcAft>
                <a:spcPts val="0"/>
              </a:spcAft>
              <a:defRPr/>
            </a:pPr>
            <a:r>
              <a:rPr lang="en-AU" dirty="0" smtClean="0"/>
              <a:t>More Myths</a:t>
            </a:r>
            <a:endParaRPr lang="en-AU" dirty="0"/>
          </a:p>
        </p:txBody>
      </p:sp>
      <p:sp>
        <p:nvSpPr>
          <p:cNvPr id="5" name="Text Placeholder 4"/>
          <p:cNvSpPr>
            <a:spLocks noGrp="1"/>
          </p:cNvSpPr>
          <p:nvPr>
            <p:ph type="body" idx="1"/>
          </p:nvPr>
        </p:nvSpPr>
        <p:spPr>
          <a:xfrm>
            <a:off x="971550" y="1916113"/>
            <a:ext cx="7715250" cy="4321175"/>
          </a:xfrm>
        </p:spPr>
        <p:txBody>
          <a:bodyPr>
            <a:normAutofit fontScale="47500" lnSpcReduction="20000"/>
          </a:bodyPr>
          <a:lstStyle/>
          <a:p>
            <a:pPr algn="just" fontAlgn="auto">
              <a:spcAft>
                <a:spcPts val="0"/>
              </a:spcAft>
              <a:buClr>
                <a:schemeClr val="tx1">
                  <a:shade val="95000"/>
                </a:schemeClr>
              </a:buClr>
              <a:buFont typeface="Wingdings 2"/>
              <a:buNone/>
              <a:defRPr/>
            </a:pPr>
            <a:r>
              <a:rPr lang="en-US" sz="2947" b="1" dirty="0" smtClean="0">
                <a:cs typeface="Calibri"/>
              </a:rPr>
              <a:t>Myth:  </a:t>
            </a:r>
            <a:r>
              <a:rPr lang="en-US" sz="2947" dirty="0" smtClean="0">
                <a:cs typeface="Calibri"/>
              </a:rPr>
              <a:t>Lesbian  domestic violence is the same as domestic violence between a man and a woman.</a:t>
            </a:r>
            <a:endParaRPr lang="en-AU" sz="2947" dirty="0" smtClean="0">
              <a:cs typeface="Calibri"/>
            </a:endParaRPr>
          </a:p>
          <a:p>
            <a:pPr algn="just" fontAlgn="auto">
              <a:spcAft>
                <a:spcPts val="0"/>
              </a:spcAft>
              <a:buClr>
                <a:schemeClr val="tx1">
                  <a:shade val="95000"/>
                </a:schemeClr>
              </a:buClr>
              <a:buFont typeface="Wingdings 2"/>
              <a:buNone/>
              <a:defRPr/>
            </a:pPr>
            <a:r>
              <a:rPr lang="en-US" sz="2947" b="1" dirty="0" smtClean="0">
                <a:cs typeface="Calibri"/>
              </a:rPr>
              <a:t>Fact</a:t>
            </a:r>
            <a:r>
              <a:rPr lang="en-US" sz="2947" dirty="0" smtClean="0">
                <a:cs typeface="Calibri"/>
              </a:rPr>
              <a:t>: The dynamics of same gender relationships are not the same as in heterosexual relationships. The stresses of being without full legal protections and the lack of societal support for their relationships are added stresses for any  lesbian  relationship. Therefore, lesbians may not respond to stress &amp; abuse within their relationship the same way as heterosexual individuals do and their relationships may not look the same as heterosexual relationships.</a:t>
            </a:r>
          </a:p>
          <a:p>
            <a:pPr algn="just" fontAlgn="auto">
              <a:spcAft>
                <a:spcPts val="0"/>
              </a:spcAft>
              <a:buClr>
                <a:schemeClr val="tx1">
                  <a:shade val="95000"/>
                </a:schemeClr>
              </a:buClr>
              <a:buFont typeface="Wingdings 2"/>
              <a:buNone/>
              <a:defRPr/>
            </a:pPr>
            <a:endParaRPr lang="en-AU" sz="2947" dirty="0" smtClean="0"/>
          </a:p>
          <a:p>
            <a:pPr algn="just" fontAlgn="auto">
              <a:spcAft>
                <a:spcPts val="0"/>
              </a:spcAft>
              <a:buClr>
                <a:schemeClr val="tx1">
                  <a:shade val="95000"/>
                </a:schemeClr>
              </a:buClr>
              <a:buFont typeface="Wingdings 2"/>
              <a:buNone/>
              <a:defRPr/>
            </a:pPr>
            <a:r>
              <a:rPr lang="en-AU" sz="2947" b="1" dirty="0" smtClean="0"/>
              <a:t>Myth:</a:t>
            </a:r>
            <a:r>
              <a:rPr lang="en-AU" sz="2947" dirty="0" smtClean="0"/>
              <a:t> Lesbian violence occurs only in "butch" and "femme" relationships. The "butch" is the perpetrator and the "femme" is the victim. </a:t>
            </a:r>
          </a:p>
          <a:p>
            <a:pPr algn="just" fontAlgn="auto">
              <a:spcAft>
                <a:spcPts val="0"/>
              </a:spcAft>
              <a:buClr>
                <a:schemeClr val="tx1">
                  <a:shade val="95000"/>
                </a:schemeClr>
              </a:buClr>
              <a:buFont typeface="Wingdings 2"/>
              <a:buNone/>
              <a:defRPr/>
            </a:pPr>
            <a:r>
              <a:rPr lang="en-AU" sz="2947" b="1" dirty="0" smtClean="0"/>
              <a:t>Fact:</a:t>
            </a:r>
            <a:r>
              <a:rPr lang="en-AU" sz="2947" dirty="0" smtClean="0"/>
              <a:t> Regardless of the fact that most lesbians do not assume explicitly butch-femme roles, the roles themselves do not automatically dictate who has more power or the desire to exercise more control in the relationship.</a:t>
            </a:r>
          </a:p>
          <a:p>
            <a:pPr algn="just" fontAlgn="auto">
              <a:spcAft>
                <a:spcPts val="0"/>
              </a:spcAft>
              <a:buClr>
                <a:schemeClr val="tx1">
                  <a:shade val="95000"/>
                </a:schemeClr>
              </a:buClr>
              <a:buFont typeface="Wingdings 2"/>
              <a:buNone/>
              <a:defRPr/>
            </a:pPr>
            <a:endParaRPr lang="en-AU" sz="2947" b="1" dirty="0" smtClean="0"/>
          </a:p>
          <a:p>
            <a:pPr algn="just" fontAlgn="auto">
              <a:spcAft>
                <a:spcPts val="0"/>
              </a:spcAft>
              <a:buClr>
                <a:schemeClr val="tx1">
                  <a:shade val="95000"/>
                </a:schemeClr>
              </a:buClr>
              <a:buFont typeface="Wingdings 2"/>
              <a:buNone/>
              <a:defRPr/>
            </a:pPr>
            <a:endParaRPr lang="en-AU" sz="2947" dirty="0" smtClean="0"/>
          </a:p>
          <a:p>
            <a:pPr algn="just" fontAlgn="auto">
              <a:spcAft>
                <a:spcPts val="0"/>
              </a:spcAft>
              <a:buClr>
                <a:schemeClr val="tx1">
                  <a:shade val="95000"/>
                </a:schemeClr>
              </a:buClr>
              <a:buFont typeface="Wingdings 2"/>
              <a:buNone/>
              <a:defRPr/>
            </a:pPr>
            <a:r>
              <a:rPr lang="en-AU" sz="2947" b="1" dirty="0" smtClean="0"/>
              <a:t>Myth:</a:t>
            </a:r>
            <a:r>
              <a:rPr lang="en-AU" sz="2947" dirty="0" smtClean="0"/>
              <a:t> Lesbian violence is caused by substance abuse, stress, childhood violence, or provocation.</a:t>
            </a:r>
          </a:p>
          <a:p>
            <a:pPr algn="just" fontAlgn="auto">
              <a:spcAft>
                <a:spcPts val="0"/>
              </a:spcAft>
              <a:buClr>
                <a:schemeClr val="tx1">
                  <a:shade val="95000"/>
                </a:schemeClr>
              </a:buClr>
              <a:buFont typeface="Wingdings 2"/>
              <a:buNone/>
              <a:defRPr/>
            </a:pPr>
            <a:r>
              <a:rPr lang="en-AU" sz="2947" b="1" dirty="0" smtClean="0"/>
              <a:t>Fact:</a:t>
            </a:r>
            <a:r>
              <a:rPr lang="en-AU" sz="2947" dirty="0" smtClean="0"/>
              <a:t> While these factors may account for an abuser's patterns of abusive behaviour, there is no simple cause-and-effect relationship. Abusers have choices and can control their behaviour. Abusers must assume responsibility for their actions; there's no excuse or justification for violence.</a:t>
            </a:r>
          </a:p>
          <a:p>
            <a:pPr algn="just" fontAlgn="auto">
              <a:spcAft>
                <a:spcPts val="0"/>
              </a:spcAft>
              <a:buClr>
                <a:schemeClr val="tx1">
                  <a:shade val="95000"/>
                </a:schemeClr>
              </a:buClr>
              <a:buFont typeface="Wingdings 2"/>
              <a:buNone/>
              <a:defRPr/>
            </a:pPr>
            <a:endParaRPr lang="en-AU" dirty="0"/>
          </a:p>
        </p:txBody>
      </p:sp>
      <p:sp>
        <p:nvSpPr>
          <p:cNvPr id="3" name="Footer Placeholder 2"/>
          <p:cNvSpPr>
            <a:spLocks noGrp="1"/>
          </p:cNvSpPr>
          <p:nvPr>
            <p:ph type="ftr" sz="quarter" idx="11"/>
          </p:nvPr>
        </p:nvSpPr>
        <p:spPr/>
        <p:txBody>
          <a:bodyPr/>
          <a:lstStyle/>
          <a:p>
            <a:pPr algn="just">
              <a:defRPr/>
            </a:pPr>
            <a:r>
              <a:rPr lang="en-US"/>
              <a:t>SOAR-An initiative of Wimlah</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AU" sz="2800" dirty="0" smtClean="0"/>
              <a:t>Different GWS demographics may highlight different safety issues</a:t>
            </a:r>
            <a:endParaRPr lang="en-AU" sz="2800" dirty="0"/>
          </a:p>
        </p:txBody>
      </p:sp>
      <p:sp>
        <p:nvSpPr>
          <p:cNvPr id="3" name="Content Placeholder 2"/>
          <p:cNvSpPr>
            <a:spLocks noGrp="1"/>
          </p:cNvSpPr>
          <p:nvPr>
            <p:ph idx="1"/>
          </p:nvPr>
        </p:nvSpPr>
        <p:spPr/>
        <p:txBody>
          <a:bodyPr>
            <a:normAutofit fontScale="77500" lnSpcReduction="20000"/>
          </a:bodyPr>
          <a:lstStyle/>
          <a:p>
            <a:pPr marL="548640" indent="-411480" fontAlgn="auto">
              <a:spcAft>
                <a:spcPts val="0"/>
              </a:spcAft>
              <a:buClr>
                <a:schemeClr val="tx1">
                  <a:shade val="95000"/>
                </a:schemeClr>
              </a:buClr>
              <a:buFont typeface="Wingdings 2"/>
              <a:buNone/>
              <a:defRPr/>
            </a:pPr>
            <a:r>
              <a:rPr lang="en-AU" sz="2400" b="1" dirty="0" smtClean="0"/>
              <a:t>Blue </a:t>
            </a:r>
            <a:r>
              <a:rPr lang="en-AU" sz="2400" b="1" dirty="0" err="1" smtClean="0"/>
              <a:t>Mtns</a:t>
            </a:r>
            <a:r>
              <a:rPr lang="en-AU" sz="2400" b="1" dirty="0" smtClean="0"/>
              <a:t> – larger demographic of older partnered &amp; aging lesbians – (10 or more years together) – research shows 1 in 4 women reporting DV are over 45yrs</a:t>
            </a:r>
          </a:p>
          <a:p>
            <a:pPr marL="1133856" lvl="2" fontAlgn="auto">
              <a:spcAft>
                <a:spcPts val="0"/>
              </a:spcAft>
              <a:buFont typeface="Wingdings"/>
              <a:buChar char=""/>
              <a:defRPr/>
            </a:pPr>
            <a:r>
              <a:rPr lang="en-AU" sz="1882" b="1" dirty="0" smtClean="0"/>
              <a:t>Property settlement issues - one person having joint assets in her name only.</a:t>
            </a:r>
          </a:p>
          <a:p>
            <a:pPr marL="1133856" lvl="2" fontAlgn="auto">
              <a:spcAft>
                <a:spcPts val="0"/>
              </a:spcAft>
              <a:buFont typeface="Wingdings"/>
              <a:buChar char=""/>
              <a:defRPr/>
            </a:pPr>
            <a:r>
              <a:rPr lang="en-AU" sz="1882" b="1" dirty="0" smtClean="0"/>
              <a:t>Issues around access to shared pets and/or children, mediation, parenting plans, non-biological parent rights &amp; family law.</a:t>
            </a:r>
          </a:p>
          <a:p>
            <a:pPr marL="1133856" lvl="2" fontAlgn="auto">
              <a:spcAft>
                <a:spcPts val="0"/>
              </a:spcAft>
              <a:buFont typeface="Wingdings"/>
              <a:buChar char=""/>
              <a:defRPr/>
            </a:pPr>
            <a:r>
              <a:rPr lang="en-AU" sz="1882" b="1" dirty="0" smtClean="0"/>
              <a:t>Women’s gendered economic disadvantage – higher if one or both women in receipt of government pension as sole income. </a:t>
            </a:r>
          </a:p>
          <a:p>
            <a:pPr marL="1133856" lvl="2" fontAlgn="auto">
              <a:spcAft>
                <a:spcPts val="0"/>
              </a:spcAft>
              <a:buFont typeface="Wingdings"/>
              <a:buChar char=""/>
              <a:defRPr/>
            </a:pPr>
            <a:r>
              <a:rPr lang="en-AU" sz="1882" b="1" dirty="0" smtClean="0"/>
              <a:t>Increased financial stressors since federal government began assessing lesbian relationships as partnered.  Impacts more women than men,women  still assume primary caring role of children; thereforeless opportunity for social agency and unbroken professional development across their working life. </a:t>
            </a:r>
          </a:p>
          <a:p>
            <a:pPr marL="1133856" lvl="2" fontAlgn="auto">
              <a:spcAft>
                <a:spcPts val="0"/>
              </a:spcAft>
              <a:buFont typeface="Wingdings"/>
              <a:buChar char=""/>
              <a:defRPr/>
            </a:pPr>
            <a:r>
              <a:rPr lang="en-AU" sz="1882" b="1" dirty="0" smtClean="0"/>
              <a:t>Long term impacts of either women’s drug or alcohol </a:t>
            </a:r>
            <a:r>
              <a:rPr lang="en-AU" sz="1882" b="1" dirty="0" err="1" smtClean="0"/>
              <a:t>mis</a:t>
            </a:r>
            <a:r>
              <a:rPr lang="en-AU" sz="1882" b="1" dirty="0" smtClean="0"/>
              <a:t>-use, deteriorating mental health,  and/or aging upon the relationship.</a:t>
            </a:r>
          </a:p>
          <a:p>
            <a:pPr marL="1133856" lvl="2" fontAlgn="auto">
              <a:spcAft>
                <a:spcPts val="0"/>
              </a:spcAft>
              <a:buFont typeface="Wingdings"/>
              <a:buNone/>
              <a:defRPr/>
            </a:pPr>
            <a:endParaRPr lang="en-AU" sz="1882" b="1" dirty="0" smtClean="0"/>
          </a:p>
          <a:p>
            <a:pPr marL="1133856" lvl="2" fontAlgn="auto">
              <a:spcAft>
                <a:spcPts val="0"/>
              </a:spcAft>
              <a:buFont typeface="Wingdings"/>
              <a:buChar char=""/>
              <a:defRPr/>
            </a:pPr>
            <a:r>
              <a:rPr lang="en-AU" sz="2065" b="1" dirty="0" smtClean="0">
                <a:solidFill>
                  <a:schemeClr val="accent1">
                    <a:lumMod val="75000"/>
                  </a:schemeClr>
                </a:solidFill>
              </a:rPr>
              <a:t>Wimlah has supported 7 lesbian women experiencing relationship abuse since the inception of SOAAR. 1 has come into refuge whilst the other 6 have been supported in an outreach capacity. Their ages have ranged from 28 yrs to 82yrs with the majority of women being 40 yrs or older. Their support periods have ranged from 2 months to 18 </a:t>
            </a:r>
            <a:r>
              <a:rPr lang="en-AU" sz="2065" b="1" dirty="0" err="1" smtClean="0">
                <a:solidFill>
                  <a:schemeClr val="accent1">
                    <a:lumMod val="75000"/>
                  </a:schemeClr>
                </a:solidFill>
              </a:rPr>
              <a:t>mths</a:t>
            </a:r>
            <a:r>
              <a:rPr lang="en-AU" sz="2065" b="1" dirty="0" smtClean="0">
                <a:solidFill>
                  <a:schemeClr val="accent1">
                    <a:lumMod val="75000"/>
                  </a:schemeClr>
                </a:solidFill>
              </a:rPr>
              <a:t> with an average support period lasting 10 </a:t>
            </a:r>
            <a:r>
              <a:rPr lang="en-AU" sz="2065" b="1" dirty="0" err="1" smtClean="0">
                <a:solidFill>
                  <a:schemeClr val="accent1">
                    <a:lumMod val="75000"/>
                  </a:schemeClr>
                </a:solidFill>
              </a:rPr>
              <a:t>mths</a:t>
            </a:r>
            <a:r>
              <a:rPr lang="en-AU" sz="2065" b="1" dirty="0" smtClean="0">
                <a:solidFill>
                  <a:schemeClr val="accent1">
                    <a:lumMod val="75000"/>
                  </a:schemeClr>
                </a:solidFill>
              </a:rPr>
              <a:t>.</a:t>
            </a:r>
          </a:p>
          <a:p>
            <a:pPr marL="1133856" lvl="2" fontAlgn="auto">
              <a:spcAft>
                <a:spcPts val="0"/>
              </a:spcAft>
              <a:buFont typeface="Wingdings"/>
              <a:buChar char=""/>
              <a:defRPr/>
            </a:pPr>
            <a:endParaRPr lang="en-AU" sz="1800" b="1" dirty="0" smtClean="0"/>
          </a:p>
          <a:p>
            <a:pPr marL="1133856" lvl="2" fontAlgn="auto">
              <a:spcAft>
                <a:spcPts val="0"/>
              </a:spcAft>
              <a:buFont typeface="Wingdings"/>
              <a:buChar char=""/>
              <a:defRPr/>
            </a:pPr>
            <a:endParaRPr lang="en-AU" sz="1800" b="1" dirty="0" smtClean="0"/>
          </a:p>
          <a:p>
            <a:pPr marL="548640" indent="-411480" fontAlgn="auto">
              <a:spcAft>
                <a:spcPts val="0"/>
              </a:spcAft>
              <a:buClr>
                <a:schemeClr val="tx1">
                  <a:shade val="95000"/>
                </a:schemeClr>
              </a:buClr>
              <a:buFont typeface="Wingdings 2"/>
              <a:buChar char=""/>
              <a:defRPr/>
            </a:pPr>
            <a:endParaRPr lang="en-AU" dirty="0"/>
          </a:p>
        </p:txBody>
      </p:sp>
      <p:sp>
        <p:nvSpPr>
          <p:cNvPr id="4" name="Footer Placeholder 3"/>
          <p:cNvSpPr>
            <a:spLocks noGrp="1"/>
          </p:cNvSpPr>
          <p:nvPr>
            <p:ph type="ftr" sz="quarter" idx="11"/>
          </p:nvPr>
        </p:nvSpPr>
        <p:spPr/>
        <p:txBody>
          <a:bodyPr/>
          <a:lstStyle/>
          <a:p>
            <a:pPr>
              <a:defRPr/>
            </a:pPr>
            <a:r>
              <a:rPr lang="en-US" dirty="0"/>
              <a:t>SOAAR-An initiative of Wimlah</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AU" dirty="0" smtClean="0"/>
              <a:t>Campbelltown</a:t>
            </a:r>
            <a:endParaRPr lang="en-AU" dirty="0"/>
          </a:p>
        </p:txBody>
      </p:sp>
      <p:sp>
        <p:nvSpPr>
          <p:cNvPr id="3" name="Content Placeholder 2"/>
          <p:cNvSpPr>
            <a:spLocks noGrp="1"/>
          </p:cNvSpPr>
          <p:nvPr>
            <p:ph idx="1"/>
          </p:nvPr>
        </p:nvSpPr>
        <p:spPr/>
        <p:txBody>
          <a:bodyPr>
            <a:normAutofit fontScale="77500" lnSpcReduction="20000"/>
          </a:bodyPr>
          <a:lstStyle/>
          <a:p>
            <a:pPr marL="548640" indent="-411480" fontAlgn="auto">
              <a:spcAft>
                <a:spcPts val="0"/>
              </a:spcAft>
              <a:buClr>
                <a:schemeClr val="tx1">
                  <a:shade val="95000"/>
                </a:schemeClr>
              </a:buClr>
              <a:buFont typeface="Wingdings 2"/>
              <a:buChar char=""/>
              <a:defRPr/>
            </a:pPr>
            <a:r>
              <a:rPr lang="en-AU" dirty="0" smtClean="0"/>
              <a:t>Lesbians seeking support for relationship abuse young (teens and early twenties) often living in clearly defined husband/wife (heterosexist) roles, often with young children conceived from either partner’s male family members.</a:t>
            </a:r>
          </a:p>
          <a:p>
            <a:pPr marL="548640" indent="-411480" fontAlgn="auto">
              <a:spcAft>
                <a:spcPts val="0"/>
              </a:spcAft>
              <a:buClr>
                <a:schemeClr val="tx1">
                  <a:shade val="95000"/>
                </a:schemeClr>
              </a:buClr>
              <a:buFont typeface="Wingdings 2"/>
              <a:buChar char=""/>
              <a:defRPr/>
            </a:pPr>
            <a:r>
              <a:rPr lang="en-AU" dirty="0" smtClean="0"/>
              <a:t>High incidence of physical &amp; sexual abuse &amp; promiscuity within relationship &amp; within the family of one or both partners - history of intergenerational DV compounding the abuse &amp; increasingly the likelihood of relationship breakdown.</a:t>
            </a:r>
          </a:p>
          <a:p>
            <a:pPr marL="548640" indent="-411480" fontAlgn="auto">
              <a:spcAft>
                <a:spcPts val="0"/>
              </a:spcAft>
              <a:buClr>
                <a:schemeClr val="tx1">
                  <a:shade val="95000"/>
                </a:schemeClr>
              </a:buClr>
              <a:buFont typeface="Wingdings 2"/>
              <a:buChar char=""/>
              <a:defRPr/>
            </a:pPr>
            <a:r>
              <a:rPr lang="en-AU" dirty="0" smtClean="0"/>
              <a:t>Victimsnot willing or financially able to access specialist supports in Sydney. Most will only help seek locally.</a:t>
            </a:r>
          </a:p>
          <a:p>
            <a:pPr marL="548640" indent="-411480" fontAlgn="auto">
              <a:spcAft>
                <a:spcPts val="0"/>
              </a:spcAft>
              <a:buClr>
                <a:schemeClr val="tx1">
                  <a:shade val="95000"/>
                </a:schemeClr>
              </a:buClr>
              <a:buFont typeface="Wingdings 2"/>
              <a:buChar char=""/>
              <a:defRPr/>
            </a:pPr>
            <a:r>
              <a:rPr lang="en-AU" dirty="0" smtClean="0"/>
              <a:t>Women’s economic disadvantage (both parties often on very low incomes) compounding their access to appropriate counselling,  parenting &amp; legal supports.</a:t>
            </a:r>
            <a:endParaRPr lang="en-AU" dirty="0"/>
          </a:p>
        </p:txBody>
      </p:sp>
      <p:sp>
        <p:nvSpPr>
          <p:cNvPr id="4" name="Footer Placeholder 3"/>
          <p:cNvSpPr>
            <a:spLocks noGrp="1"/>
          </p:cNvSpPr>
          <p:nvPr>
            <p:ph type="ftr" sz="quarter" idx="11"/>
          </p:nvPr>
        </p:nvSpPr>
        <p:spPr/>
        <p:txBody>
          <a:bodyPr/>
          <a:lstStyle/>
          <a:p>
            <a:pPr>
              <a:defRPr/>
            </a:pPr>
            <a:r>
              <a:rPr lang="en-US" dirty="0"/>
              <a:t>SOAAR-An initiative of Wimlah</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68962"/>
          </a:xfrm>
        </p:spPr>
        <p:txBody>
          <a:bodyPr>
            <a:normAutofit fontScale="90000"/>
          </a:bodyPr>
          <a:lstStyle/>
          <a:p>
            <a:pPr fontAlgn="auto">
              <a:spcAft>
                <a:spcPts val="0"/>
              </a:spcAft>
              <a:defRPr/>
            </a:pPr>
            <a:r>
              <a:rPr lang="en-US" dirty="0" smtClean="0"/>
              <a:t/>
            </a:r>
            <a:br>
              <a:rPr lang="en-US" dirty="0" smtClean="0"/>
            </a:br>
            <a:r>
              <a:rPr lang="en-US" u="sng" dirty="0" smtClean="0"/>
              <a:t>Social Inclusion/Exclusion</a:t>
            </a:r>
            <a:r>
              <a:rPr lang="en-US" dirty="0" smtClean="0"/>
              <a:t/>
            </a:r>
            <a:br>
              <a:rPr lang="en-US" dirty="0" smtClean="0"/>
            </a:br>
            <a:r>
              <a:rPr lang="en-US" sz="2800" dirty="0" smtClean="0">
                <a:solidFill>
                  <a:schemeClr val="accent2">
                    <a:lumMod val="75000"/>
                  </a:schemeClr>
                </a:solidFill>
              </a:rPr>
              <a:t>Where to from here as workers?</a:t>
            </a:r>
            <a:r>
              <a:rPr lang="en-US" dirty="0" smtClean="0"/>
              <a:t/>
            </a:r>
            <a:br>
              <a:rPr lang="en-US" dirty="0" smtClean="0"/>
            </a:br>
            <a:r>
              <a:rPr lang="en-US" dirty="0" smtClean="0"/>
              <a:t>On-going need to:</a:t>
            </a:r>
            <a:br>
              <a:rPr lang="en-US" dirty="0" smtClean="0"/>
            </a:br>
            <a:r>
              <a:rPr lang="en-US" sz="2667" dirty="0" smtClean="0">
                <a:solidFill>
                  <a:srgbClr val="742217"/>
                </a:solidFill>
              </a:rPr>
              <a:t>Evaluate &amp; research your current service delivery response for lesbians  </a:t>
            </a:r>
            <a:br>
              <a:rPr lang="en-US" sz="2667" dirty="0" smtClean="0">
                <a:solidFill>
                  <a:srgbClr val="742217"/>
                </a:solidFill>
              </a:rPr>
            </a:br>
            <a:r>
              <a:rPr lang="en-US" sz="2667" dirty="0" smtClean="0">
                <a:solidFill>
                  <a:srgbClr val="742217"/>
                </a:solidFill>
              </a:rPr>
              <a:t>Establish inclusive family services</a:t>
            </a:r>
            <a:br>
              <a:rPr lang="en-US" sz="2667" dirty="0" smtClean="0">
                <a:solidFill>
                  <a:srgbClr val="742217"/>
                </a:solidFill>
              </a:rPr>
            </a:br>
            <a:r>
              <a:rPr lang="en-US" sz="2667" dirty="0" smtClean="0">
                <a:solidFill>
                  <a:srgbClr val="742217"/>
                </a:solidFill>
              </a:rPr>
              <a:t>Remain self reflective of the safety impacts of internal homophobia upon a vulnerable lesbian client base &amp; their families.</a:t>
            </a:r>
            <a:br>
              <a:rPr lang="en-US" sz="2667" dirty="0" smtClean="0">
                <a:solidFill>
                  <a:srgbClr val="742217"/>
                </a:solidFill>
              </a:rPr>
            </a:br>
            <a:r>
              <a:rPr lang="en-US" sz="2667" dirty="0" smtClean="0">
                <a:solidFill>
                  <a:srgbClr val="742217"/>
                </a:solidFill>
              </a:rPr>
              <a:t> Be open to broader community safety collaboration opportunities.</a:t>
            </a:r>
            <a:endParaRPr lang="en-US" sz="2667" dirty="0">
              <a:solidFill>
                <a:srgbClr val="742217"/>
              </a:solidFill>
            </a:endParaRPr>
          </a:p>
        </p:txBody>
      </p:sp>
      <p:sp>
        <p:nvSpPr>
          <p:cNvPr id="3" name="Footer Placeholder 2"/>
          <p:cNvSpPr>
            <a:spLocks noGrp="1"/>
          </p:cNvSpPr>
          <p:nvPr>
            <p:ph type="ftr" sz="quarter" idx="11"/>
          </p:nvPr>
        </p:nvSpPr>
        <p:spPr/>
        <p:txBody>
          <a:bodyPr/>
          <a:lstStyle/>
          <a:p>
            <a:pPr>
              <a:defRPr/>
            </a:pPr>
            <a:r>
              <a:rPr lang="en-US" dirty="0"/>
              <a:t>SOAAR-An initiative of </a:t>
            </a:r>
            <a:r>
              <a:rPr lang="en-US" dirty="0" err="1"/>
              <a:t>Wimlah</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txBody>
          <a:bodyPr>
            <a:normAutofit fontScale="90000"/>
          </a:bodyPr>
          <a:lstStyle/>
          <a:p>
            <a:pPr fontAlgn="auto">
              <a:spcAft>
                <a:spcPts val="0"/>
              </a:spcAft>
              <a:defRPr/>
            </a:pPr>
            <a:r>
              <a:rPr lang="en-US" dirty="0" smtClean="0"/>
              <a:t>Lesbian Domestic Violence</a:t>
            </a:r>
            <a:br>
              <a:rPr lang="en-US" dirty="0" smtClean="0"/>
            </a:br>
            <a:r>
              <a:rPr lang="en-US" dirty="0" smtClean="0"/>
              <a:t>Greater Western Sydney</a:t>
            </a:r>
            <a:br>
              <a:rPr lang="en-US" dirty="0" smtClean="0"/>
            </a:br>
            <a:r>
              <a:rPr lang="en-US" sz="2000" dirty="0" smtClean="0"/>
              <a:t>A Presentation by the SOAAR Network</a:t>
            </a:r>
            <a:r>
              <a:rPr lang="en-US" dirty="0" smtClean="0"/>
              <a:t/>
            </a:r>
            <a:br>
              <a:rPr lang="en-US" dirty="0" smtClean="0"/>
            </a:br>
            <a:endParaRPr lang="en-US" dirty="0"/>
          </a:p>
        </p:txBody>
      </p:sp>
      <p:sp>
        <p:nvSpPr>
          <p:cNvPr id="6" name="Content Placeholder 5"/>
          <p:cNvSpPr>
            <a:spLocks noGrp="1"/>
          </p:cNvSpPr>
          <p:nvPr>
            <p:ph sz="half" idx="2"/>
          </p:nvPr>
        </p:nvSpPr>
        <p:spPr/>
        <p:txBody>
          <a:bodyPr anchor="ctr">
            <a:normAutofit fontScale="55000" lnSpcReduction="20000"/>
          </a:bodyPr>
          <a:lstStyle/>
          <a:p>
            <a:pPr marL="548640" indent="-411480" algn="ctr" fontAlgn="auto">
              <a:spcAft>
                <a:spcPts val="0"/>
              </a:spcAft>
              <a:buClr>
                <a:schemeClr val="tx1">
                  <a:shade val="95000"/>
                </a:schemeClr>
              </a:buClr>
              <a:buFont typeface="Wingdings 2"/>
              <a:buNone/>
              <a:defRPr/>
            </a:pPr>
            <a:endParaRPr/>
          </a:p>
          <a:p>
            <a:pPr marL="548640" indent="-411480" algn="just" fontAlgn="auto">
              <a:spcAft>
                <a:spcPts val="0"/>
              </a:spcAft>
              <a:buClr>
                <a:schemeClr val="tx1">
                  <a:shade val="95000"/>
                </a:schemeClr>
              </a:buClr>
              <a:buFont typeface="Wingdings 2"/>
              <a:buChar char=""/>
              <a:defRPr/>
            </a:pPr>
            <a:endParaRPr lang="en-AU" sz="2800" dirty="0" smtClean="0"/>
          </a:p>
        </p:txBody>
      </p:sp>
      <p:sp>
        <p:nvSpPr>
          <p:cNvPr id="4" name="Footer Placeholder 3"/>
          <p:cNvSpPr>
            <a:spLocks noGrp="1"/>
          </p:cNvSpPr>
          <p:nvPr>
            <p:ph type="ftr" sz="quarter" idx="11"/>
          </p:nvPr>
        </p:nvSpPr>
        <p:spPr/>
        <p:txBody>
          <a:bodyPr/>
          <a:lstStyle/>
          <a:p>
            <a:pPr>
              <a:defRPr/>
            </a:pPr>
            <a:r>
              <a:rPr lang="en-US" dirty="0"/>
              <a:t>SOAAR-An initiative of </a:t>
            </a:r>
            <a:r>
              <a:rPr lang="en-US" dirty="0" err="1"/>
              <a:t>Wimlah</a:t>
            </a:r>
            <a:endParaRPr lang="en-US" dirty="0"/>
          </a:p>
        </p:txBody>
      </p:sp>
      <p:sp>
        <p:nvSpPr>
          <p:cNvPr id="7" name="Content Placeholder 6"/>
          <p:cNvSpPr>
            <a:spLocks noGrp="1"/>
          </p:cNvSpPr>
          <p:nvPr>
            <p:ph sz="half" idx="1"/>
          </p:nvPr>
        </p:nvSpPr>
        <p:spPr>
          <a:xfrm>
            <a:off x="457200" y="2057400"/>
            <a:ext cx="8382000" cy="4359275"/>
          </a:xfrm>
        </p:spPr>
        <p:txBody>
          <a:bodyPr>
            <a:normAutofit fontScale="55000" lnSpcReduction="20000"/>
          </a:bodyPr>
          <a:lstStyle/>
          <a:p>
            <a:pPr marL="548640" indent="-411480" fontAlgn="auto">
              <a:spcAft>
                <a:spcPts val="0"/>
              </a:spcAft>
              <a:buClr>
                <a:schemeClr val="tx1">
                  <a:shade val="95000"/>
                </a:schemeClr>
              </a:buClr>
              <a:buFont typeface="Wingdings 2"/>
              <a:buNone/>
              <a:defRPr/>
            </a:pPr>
            <a:endParaRPr lang="en-US" dirty="0" smtClean="0"/>
          </a:p>
          <a:p>
            <a:pPr marL="548640" indent="-411480" algn="ctr" fontAlgn="auto">
              <a:spcAft>
                <a:spcPts val="0"/>
              </a:spcAft>
              <a:buClr>
                <a:schemeClr val="tx1">
                  <a:shade val="95000"/>
                </a:schemeClr>
              </a:buClr>
              <a:buFont typeface="Wingdings 2"/>
              <a:buNone/>
              <a:defRPr/>
            </a:pPr>
            <a:r>
              <a:rPr lang="en-US" sz="2909" dirty="0" smtClean="0"/>
              <a:t>In 2010 the Australian Domestic and Family Violence Clearinghouse released a Special Collection of research and resources on domestic and family violence in same sex relationships</a:t>
            </a:r>
            <a:r>
              <a:rPr lang="en-US" dirty="0" smtClean="0"/>
              <a:t>.</a:t>
            </a:r>
          </a:p>
          <a:p>
            <a:pPr marL="548640" indent="-411480" algn="ctr" fontAlgn="auto">
              <a:spcAft>
                <a:spcPts val="0"/>
              </a:spcAft>
              <a:buClr>
                <a:schemeClr val="tx1">
                  <a:shade val="95000"/>
                </a:schemeClr>
              </a:buClr>
              <a:buFont typeface="Wingdings 2"/>
              <a:buNone/>
              <a:defRPr/>
            </a:pPr>
            <a:r>
              <a:rPr lang="en-US" sz="3636" b="1" dirty="0" smtClean="0">
                <a:hlinkClick r:id="rId2"/>
              </a:rPr>
              <a:t>http://www.adfvc.unsw.edu.au/specialcollectionssamesex.htm</a:t>
            </a:r>
            <a:endParaRPr lang="en-US" sz="3636" b="1" dirty="0" smtClean="0"/>
          </a:p>
          <a:p>
            <a:pPr marL="548640" indent="-411480" algn="ctr" fontAlgn="auto">
              <a:spcAft>
                <a:spcPts val="0"/>
              </a:spcAft>
              <a:buClr>
                <a:schemeClr val="tx1">
                  <a:shade val="95000"/>
                </a:schemeClr>
              </a:buClr>
              <a:buFont typeface="Wingdings 2"/>
              <a:buNone/>
              <a:defRPr/>
            </a:pPr>
            <a:endParaRPr lang="en-AU" sz="2000" b="1" dirty="0" smtClean="0"/>
          </a:p>
          <a:p>
            <a:pPr marL="548640" indent="-411480" fontAlgn="auto">
              <a:spcAft>
                <a:spcPts val="0"/>
              </a:spcAft>
              <a:buClr>
                <a:schemeClr val="tx1">
                  <a:shade val="95000"/>
                </a:schemeClr>
              </a:buClr>
              <a:buFont typeface="Wingdings 2"/>
              <a:buNone/>
              <a:defRPr/>
            </a:pPr>
            <a:r>
              <a:rPr lang="en-AU" sz="2909" b="1" dirty="0" smtClean="0"/>
              <a:t>Summary of findings include</a:t>
            </a:r>
            <a:r>
              <a:rPr lang="en-AU" sz="2545" dirty="0" smtClean="0"/>
              <a:t>:</a:t>
            </a:r>
          </a:p>
          <a:p>
            <a:pPr marL="548640" indent="-411480" fontAlgn="auto">
              <a:spcAft>
                <a:spcPts val="0"/>
              </a:spcAft>
              <a:buClr>
                <a:schemeClr val="tx1">
                  <a:shade val="95000"/>
                </a:schemeClr>
              </a:buClr>
              <a:buFont typeface="Wingdings 2"/>
              <a:buNone/>
              <a:defRPr/>
            </a:pPr>
            <a:endParaRPr lang="en-AU" sz="2545" dirty="0" smtClean="0"/>
          </a:p>
          <a:p>
            <a:pPr marL="548640" indent="-411480" fontAlgn="auto">
              <a:spcAft>
                <a:spcPts val="1200"/>
              </a:spcAft>
              <a:buClr>
                <a:schemeClr val="tx1">
                  <a:shade val="95000"/>
                </a:schemeClr>
              </a:buClr>
              <a:buFont typeface="Wingdings 2"/>
              <a:buChar char=""/>
              <a:defRPr/>
            </a:pPr>
            <a:r>
              <a:rPr lang="en-US" sz="2909" dirty="0" smtClean="0"/>
              <a:t>domestic and family violence occurs at relatively the same rate in same-sex relationships as in heterosexual relationships,  </a:t>
            </a:r>
            <a:endParaRPr lang="en-AU" sz="2909" dirty="0" smtClean="0"/>
          </a:p>
          <a:p>
            <a:pPr marL="548640" indent="-411480" fontAlgn="auto">
              <a:spcAft>
                <a:spcPts val="1200"/>
              </a:spcAft>
              <a:buClr>
                <a:schemeClr val="tx1">
                  <a:shade val="95000"/>
                </a:schemeClr>
              </a:buClr>
              <a:buFont typeface="Wingdings 2"/>
              <a:buChar char=""/>
              <a:defRPr/>
            </a:pPr>
            <a:r>
              <a:rPr lang="en-US" sz="2909" dirty="0" smtClean="0"/>
              <a:t>same sex victims may experience the same forms of relationship abuse </a:t>
            </a:r>
            <a:endParaRPr lang="en-AU" sz="2909" dirty="0" smtClean="0"/>
          </a:p>
          <a:p>
            <a:pPr marL="548640" indent="-411480" fontAlgn="auto">
              <a:spcAft>
                <a:spcPts val="1200"/>
              </a:spcAft>
              <a:buClr>
                <a:schemeClr val="tx1">
                  <a:shade val="95000"/>
                </a:schemeClr>
              </a:buClr>
              <a:buFont typeface="Wingdings 2"/>
              <a:buChar char=""/>
              <a:defRPr/>
            </a:pPr>
            <a:r>
              <a:rPr lang="en-US" sz="2909" dirty="0" smtClean="0"/>
              <a:t>that they may also be subject to additional threats and abuse related to their chosen sexuality or gender, such as ‘outing’ to family, friends and others. </a:t>
            </a:r>
            <a:endParaRPr lang="en-AU" sz="2909" dirty="0" smtClean="0"/>
          </a:p>
          <a:p>
            <a:pPr marL="548640" indent="-411480" fontAlgn="auto">
              <a:spcAft>
                <a:spcPts val="1200"/>
              </a:spcAft>
              <a:buClr>
                <a:schemeClr val="tx1">
                  <a:shade val="95000"/>
                </a:schemeClr>
              </a:buClr>
              <a:buFont typeface="Wingdings 2"/>
              <a:buChar char=""/>
              <a:defRPr/>
            </a:pPr>
            <a:r>
              <a:rPr lang="en-US" sz="2909" dirty="0" smtClean="0"/>
              <a:t>And that they may experience specific challenges around help seeking such as combating homophobia and a lack of services.</a:t>
            </a:r>
            <a:endParaRPr lang="en-AU" sz="2000" dirty="0" smtClean="0"/>
          </a:p>
          <a:p>
            <a:pPr marL="548640" indent="-411480" fontAlgn="auto">
              <a:spcAft>
                <a:spcPts val="0"/>
              </a:spcAft>
              <a:buClr>
                <a:schemeClr val="tx1">
                  <a:shade val="95000"/>
                </a:schemeClr>
              </a:buClr>
              <a:buFont typeface="Wingdings 2"/>
              <a:buNone/>
              <a:defRPr/>
            </a:pPr>
            <a:r>
              <a:rPr lang="en-US" sz="2000" dirty="0" smtClean="0"/>
              <a:t> </a:t>
            </a:r>
            <a:endParaRPr lang="en-AU" sz="2000" dirty="0" smtClean="0"/>
          </a:p>
          <a:p>
            <a:pPr marL="548640" indent="-411480" fontAlgn="auto">
              <a:spcAft>
                <a:spcPts val="0"/>
              </a:spcAft>
              <a:buClr>
                <a:schemeClr val="tx1">
                  <a:shade val="95000"/>
                </a:schemeClr>
              </a:buClr>
              <a:buFont typeface="Wingdings 2"/>
              <a:buNone/>
              <a:defRPr/>
            </a:pPr>
            <a:endParaRPr lang="en-US"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2794322"/>
          </a:xfrm>
        </p:spPr>
        <p:txBody>
          <a:bodyPr>
            <a:normAutofit fontScale="90000"/>
          </a:bodyPr>
          <a:lstStyle/>
          <a:p>
            <a:pPr fontAlgn="auto">
              <a:spcAft>
                <a:spcPts val="0"/>
              </a:spcAft>
              <a:defRPr/>
            </a:pPr>
            <a:r>
              <a:rPr lang="en-AU" sz="1600" dirty="0" smtClean="0">
                <a:solidFill>
                  <a:srgbClr val="7030A0"/>
                </a:solidFill>
              </a:rPr>
              <a:t>If you glean nothing more from this forum today than a change in the way you think about intimate partner violence; </a:t>
            </a:r>
            <a:r>
              <a:rPr lang="en-AU" sz="1600" i="1" dirty="0" smtClean="0">
                <a:solidFill>
                  <a:srgbClr val="7030A0"/>
                </a:solidFill>
              </a:rPr>
              <a:t>you have already moved mountains within domestic violence response across Greater Western Sydney.  </a:t>
            </a:r>
            <a:r>
              <a:rPr lang="en-AU" sz="1600" dirty="0" smtClean="0">
                <a:solidFill>
                  <a:srgbClr val="7030A0"/>
                </a:solidFill>
              </a:rPr>
              <a:t/>
            </a:r>
            <a:br>
              <a:rPr lang="en-AU" sz="1600" dirty="0" smtClean="0">
                <a:solidFill>
                  <a:srgbClr val="7030A0"/>
                </a:solidFill>
              </a:rPr>
            </a:br>
            <a:r>
              <a:rPr lang="en-AU" sz="1600" dirty="0" smtClean="0"/>
              <a:t/>
            </a:r>
            <a:br>
              <a:rPr lang="en-AU" sz="1600" dirty="0" smtClean="0"/>
            </a:br>
            <a:r>
              <a:rPr lang="en-AU" sz="1600" dirty="0" smtClean="0"/>
              <a:t>This region has a duty of care to collaborate safely and inclusively across all sectors that respond to domestic violence no matter how isolated or far between we may be from one another. </a:t>
            </a:r>
            <a:br>
              <a:rPr lang="en-AU" sz="1600" dirty="0" smtClean="0"/>
            </a:br>
            <a:r>
              <a:rPr lang="en-AU" sz="1600" dirty="0" smtClean="0"/>
              <a:t/>
            </a:r>
            <a:br>
              <a:rPr lang="en-AU" sz="1600" dirty="0" smtClean="0"/>
            </a:br>
            <a:r>
              <a:rPr lang="en-AU" sz="1600" dirty="0" smtClean="0">
                <a:solidFill>
                  <a:schemeClr val="accent1">
                    <a:lumMod val="75000"/>
                  </a:schemeClr>
                </a:solidFill>
              </a:rPr>
              <a:t>To promote equal and accessible services that are free from judgement and discrimination. Services that acknowledge same sex relationships as healthy and safe family options and services that openly provide same sex victims of domestic violence and their families with informed appropriate local pathways of referral and support. </a:t>
            </a:r>
            <a:br>
              <a:rPr lang="en-AU" sz="1600" dirty="0" smtClean="0">
                <a:solidFill>
                  <a:schemeClr val="accent1">
                    <a:lumMod val="75000"/>
                  </a:schemeClr>
                </a:solidFill>
              </a:rPr>
            </a:br>
            <a:endParaRPr lang="en-AU" sz="1600" dirty="0">
              <a:solidFill>
                <a:schemeClr val="accent1">
                  <a:lumMod val="75000"/>
                </a:schemeClr>
              </a:solidFill>
            </a:endParaRPr>
          </a:p>
        </p:txBody>
      </p:sp>
      <p:sp>
        <p:nvSpPr>
          <p:cNvPr id="2" name="Footer Placeholder 1"/>
          <p:cNvSpPr>
            <a:spLocks noGrp="1"/>
          </p:cNvSpPr>
          <p:nvPr>
            <p:ph type="ftr" sz="quarter" idx="11"/>
          </p:nvPr>
        </p:nvSpPr>
        <p:spPr/>
        <p:txBody>
          <a:bodyPr/>
          <a:lstStyle/>
          <a:p>
            <a:pPr>
              <a:defRPr/>
            </a:pPr>
            <a:r>
              <a:rPr lang="en-US" dirty="0"/>
              <a:t>SOAAR – </a:t>
            </a:r>
            <a:r>
              <a:rPr lang="en-US" dirty="0" err="1"/>
              <a:t>Inititave</a:t>
            </a:r>
            <a:r>
              <a:rPr lang="en-US" dirty="0"/>
              <a:t> of Wimlah</a:t>
            </a:r>
            <a:endParaRPr lang="en-US" dirty="0"/>
          </a:p>
        </p:txBody>
      </p:sp>
      <p:sp>
        <p:nvSpPr>
          <p:cNvPr id="3" name="Footer Placeholder 3"/>
          <p:cNvSpPr txBox="1">
            <a:spLocks/>
          </p:cNvSpPr>
          <p:nvPr/>
        </p:nvSpPr>
        <p:spPr>
          <a:xfrm>
            <a:off x="3124200" y="6416675"/>
            <a:ext cx="2895600" cy="365125"/>
          </a:xfrm>
          <a:prstGeom prst="rect">
            <a:avLst/>
          </a:prstGeom>
        </p:spPr>
        <p:txBody>
          <a:bodyPr anchor="b"/>
          <a:lstStyle/>
          <a:p>
            <a:pPr algn="ctr" fontAlgn="auto">
              <a:spcBef>
                <a:spcPts val="0"/>
              </a:spcBef>
              <a:spcAft>
                <a:spcPts val="0"/>
              </a:spcAft>
              <a:defRPr/>
            </a:pPr>
            <a:endParaRPr lang="en-US" sz="1200" dirty="0">
              <a:solidFill>
                <a:schemeClr val="tx1">
                  <a:shade val="50000"/>
                </a:schemeClr>
              </a:solidFill>
              <a:latin typeface="+mn-lt"/>
            </a:endParaRPr>
          </a:p>
        </p:txBody>
      </p:sp>
      <p:graphicFrame>
        <p:nvGraphicFramePr>
          <p:cNvPr id="4" name="Content Placeholder 4"/>
          <p:cNvGraphicFramePr>
            <a:graphicFrameLocks/>
          </p:cNvGraphicFramePr>
          <p:nvPr/>
        </p:nvGraphicFramePr>
        <p:xfrm>
          <a:off x="304800" y="3068960"/>
          <a:ext cx="8686800" cy="32397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Lack of Services &amp; Isolation  </a:t>
            </a:r>
            <a:br>
              <a:rPr lang="en-US" dirty="0" smtClean="0"/>
            </a:br>
            <a:r>
              <a:rPr lang="en-US" dirty="0" smtClean="0">
                <a:solidFill>
                  <a:schemeClr val="accent1">
                    <a:lumMod val="75000"/>
                  </a:schemeClr>
                </a:solidFill>
              </a:rPr>
              <a:t>A GWS access &amp; equity issue</a:t>
            </a:r>
            <a:endParaRPr lang="en-US" sz="2667" i="1" dirty="0">
              <a:solidFill>
                <a:schemeClr val="accent1">
                  <a:lumMod val="75000"/>
                </a:schemeClr>
              </a:solidFill>
            </a:endParaRPr>
          </a:p>
        </p:txBody>
      </p:sp>
      <p:sp>
        <p:nvSpPr>
          <p:cNvPr id="3" name="Content Placeholder 2"/>
          <p:cNvSpPr>
            <a:spLocks noGrp="1"/>
          </p:cNvSpPr>
          <p:nvPr>
            <p:ph idx="1"/>
          </p:nvPr>
        </p:nvSpPr>
        <p:spPr/>
        <p:txBody>
          <a:bodyPr>
            <a:normAutofit fontScale="92500" lnSpcReduction="20000"/>
          </a:bodyPr>
          <a:lstStyle/>
          <a:p>
            <a:pPr marL="548640" indent="-411480" algn="just" fontAlgn="auto">
              <a:spcAft>
                <a:spcPts val="0"/>
              </a:spcAft>
              <a:buClr>
                <a:schemeClr val="tx1">
                  <a:shade val="95000"/>
                </a:schemeClr>
              </a:buClr>
              <a:buFont typeface="Wingdings 2"/>
              <a:buNone/>
              <a:defRPr/>
            </a:pPr>
            <a:r>
              <a:rPr lang="en-US" sz="2400" i="1" dirty="0" smtClean="0"/>
              <a:t>In Greater Western Sydney fewer government &amp; non-government services exist on the ground to both support and increase community awareness of the health &amp; safety needs of local lesbians and their families.</a:t>
            </a:r>
          </a:p>
          <a:p>
            <a:pPr marL="548640" indent="-411480" algn="just" fontAlgn="auto">
              <a:spcAft>
                <a:spcPts val="0"/>
              </a:spcAft>
              <a:buClr>
                <a:schemeClr val="tx1">
                  <a:shade val="95000"/>
                </a:schemeClr>
              </a:buClr>
              <a:buFont typeface="Wingdings 2"/>
              <a:buNone/>
              <a:defRPr/>
            </a:pPr>
            <a:endParaRPr lang="en-US" sz="2400" i="1" dirty="0" smtClean="0"/>
          </a:p>
          <a:p>
            <a:pPr marL="548640" indent="-411480" algn="just" fontAlgn="auto">
              <a:spcAft>
                <a:spcPts val="0"/>
              </a:spcAft>
              <a:buClr>
                <a:schemeClr val="tx1">
                  <a:shade val="95000"/>
                </a:schemeClr>
              </a:buClr>
              <a:buFont typeface="Wingdings 2"/>
              <a:buNone/>
              <a:defRPr/>
            </a:pPr>
            <a:r>
              <a:rPr lang="en-US" sz="2400" b="1" dirty="0" smtClean="0">
                <a:solidFill>
                  <a:schemeClr val="accent2">
                    <a:lumMod val="75000"/>
                  </a:schemeClr>
                </a:solidFill>
              </a:rPr>
              <a:t>Fewer services creates further isolation and increased fear for lesbians and their families that they may experience additional layers of homophobia &amp; other forms of social exclusion if they seek help. </a:t>
            </a:r>
          </a:p>
          <a:p>
            <a:pPr marL="548640" indent="-411480" algn="just" fontAlgn="auto">
              <a:spcAft>
                <a:spcPts val="0"/>
              </a:spcAft>
              <a:buClr>
                <a:schemeClr val="tx1">
                  <a:shade val="95000"/>
                </a:schemeClr>
              </a:buClr>
              <a:buFont typeface="Wingdings 2"/>
              <a:buNone/>
              <a:defRPr/>
            </a:pPr>
            <a:endParaRPr lang="en-US" sz="2400" b="1" dirty="0" smtClean="0">
              <a:solidFill>
                <a:schemeClr val="accent2">
                  <a:lumMod val="75000"/>
                </a:schemeClr>
              </a:solidFill>
            </a:endParaRPr>
          </a:p>
          <a:p>
            <a:pPr marL="548640" indent="-411480" algn="just" fontAlgn="auto">
              <a:spcAft>
                <a:spcPts val="0"/>
              </a:spcAft>
              <a:buClr>
                <a:schemeClr val="tx1">
                  <a:shade val="95000"/>
                </a:schemeClr>
              </a:buClr>
              <a:buFont typeface="Wingdings 2"/>
              <a:buNone/>
              <a:defRPr/>
            </a:pPr>
            <a:r>
              <a:rPr lang="en-US" sz="2600" i="1" dirty="0" smtClean="0">
                <a:solidFill>
                  <a:srgbClr val="660066"/>
                </a:solidFill>
              </a:rPr>
              <a:t>Potentially 1 in 3 lesbians in GWS will experience domestic and family violence, however few to date will report the abuse or seek help. Lesbian DV is grossly under reported, under researched and misunderstood. This needs to change.</a:t>
            </a:r>
            <a:endParaRPr lang="en-US" sz="2600" dirty="0"/>
          </a:p>
        </p:txBody>
      </p:sp>
      <p:sp>
        <p:nvSpPr>
          <p:cNvPr id="4" name="Footer Placeholder 3"/>
          <p:cNvSpPr>
            <a:spLocks noGrp="1"/>
          </p:cNvSpPr>
          <p:nvPr>
            <p:ph type="ftr" sz="quarter" idx="11"/>
          </p:nvPr>
        </p:nvSpPr>
        <p:spPr/>
        <p:txBody>
          <a:bodyPr/>
          <a:lstStyle/>
          <a:p>
            <a:pPr>
              <a:defRPr/>
            </a:pPr>
            <a:r>
              <a:rPr lang="en-US" dirty="0"/>
              <a:t>SOAAR-An initiative of </a:t>
            </a:r>
            <a:r>
              <a:rPr lang="en-US" dirty="0" err="1"/>
              <a:t>Wimlah</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dirty="0"/>
              <a:t>SOAAR-An initiative of </a:t>
            </a:r>
            <a:r>
              <a:rPr lang="en-US" dirty="0" err="1"/>
              <a:t>Wimlah</a:t>
            </a:r>
            <a:endParaRPr lang="en-US" dirty="0"/>
          </a:p>
        </p:txBody>
      </p:sp>
      <p:sp>
        <p:nvSpPr>
          <p:cNvPr id="18434" name="Content Placeholder 4"/>
          <p:cNvSpPr>
            <a:spLocks noGrp="1"/>
          </p:cNvSpPr>
          <p:nvPr>
            <p:ph idx="4294967295"/>
          </p:nvPr>
        </p:nvSpPr>
        <p:spPr>
          <a:xfrm>
            <a:off x="0" y="1600200"/>
            <a:ext cx="8229600" cy="4708525"/>
          </a:xfrm>
        </p:spPr>
        <p:txBody>
          <a:bodyPr/>
          <a:lstStyle/>
          <a:p>
            <a:endParaRPr lang="en-US" i="1" smtClean="0"/>
          </a:p>
          <a:p>
            <a:pPr algn="ctr"/>
            <a:endParaRPr lang="en-US" smtClean="0"/>
          </a:p>
        </p:txBody>
      </p:sp>
      <p:graphicFrame>
        <p:nvGraphicFramePr>
          <p:cNvPr id="6" name="Diagram 5"/>
          <p:cNvGraphicFramePr/>
          <p:nvPr/>
        </p:nvGraphicFramePr>
        <p:xfrm>
          <a:off x="1143000" y="685799"/>
          <a:ext cx="7543800" cy="56229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457200"/>
            <a:ext cx="8229600" cy="2611760"/>
          </a:xfrm>
        </p:spPr>
        <p:txBody>
          <a:bodyPr anchor="t">
            <a:noAutofit/>
          </a:bodyPr>
          <a:lstStyle/>
          <a:p>
            <a:pPr fontAlgn="auto">
              <a:spcAft>
                <a:spcPts val="0"/>
              </a:spcAft>
              <a:defRPr/>
            </a:pPr>
            <a:r>
              <a:rPr lang="en-US" sz="2400" dirty="0" smtClean="0">
                <a:solidFill>
                  <a:srgbClr val="660066"/>
                </a:solidFill>
              </a:rPr>
              <a:t/>
            </a:r>
            <a:br>
              <a:rPr lang="en-US" sz="2400" dirty="0" smtClean="0">
                <a:solidFill>
                  <a:srgbClr val="660066"/>
                </a:solidFill>
              </a:rPr>
            </a:br>
            <a:r>
              <a:rPr lang="en-US" sz="2400" dirty="0" smtClean="0">
                <a:solidFill>
                  <a:srgbClr val="660066"/>
                </a:solidFill>
              </a:rPr>
              <a:t>PATRIARCHY – is a hierarchical system of governance, entitlement &amp; social privilege that ‘rules by the father’; motivates through fear and conditions ALL its members to accept gendered, sexist inequalities.</a:t>
            </a:r>
            <a:endParaRPr lang="en-US" sz="2400" dirty="0">
              <a:solidFill>
                <a:srgbClr val="660066"/>
              </a:solidFill>
            </a:endParaRPr>
          </a:p>
        </p:txBody>
      </p:sp>
      <p:graphicFrame>
        <p:nvGraphicFramePr>
          <p:cNvPr id="7" name="Content Placeholder 6"/>
          <p:cNvGraphicFramePr>
            <a:graphicFrameLocks noGrp="1"/>
          </p:cNvGraphicFramePr>
          <p:nvPr>
            <p:ph idx="1"/>
          </p:nvPr>
        </p:nvGraphicFramePr>
        <p:xfrm>
          <a:off x="457200" y="2530475"/>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11"/>
          </p:nvPr>
        </p:nvSpPr>
        <p:spPr/>
        <p:txBody>
          <a:bodyPr/>
          <a:lstStyle/>
          <a:p>
            <a:pPr>
              <a:defRPr/>
            </a:pPr>
            <a:r>
              <a:rPr lang="en-US" dirty="0"/>
              <a:t>SOAAR-An initiative of Wimlah</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57200" y="533400"/>
            <a:ext cx="8229600" cy="2743200"/>
          </a:xfrm>
        </p:spPr>
        <p:txBody>
          <a:bodyPr>
            <a:normAutofit fontScale="90000"/>
          </a:bodyPr>
          <a:lstStyle/>
          <a:p>
            <a:pPr fontAlgn="auto">
              <a:spcAft>
                <a:spcPts val="0"/>
              </a:spcAft>
              <a:defRPr/>
            </a:pPr>
            <a:r>
              <a:rPr lang="en-US" sz="3111" dirty="0" smtClean="0">
                <a:solidFill>
                  <a:srgbClr val="660066"/>
                </a:solidFill>
              </a:rPr>
              <a:t/>
            </a:r>
            <a:br>
              <a:rPr lang="en-US" sz="3111" dirty="0" smtClean="0">
                <a:solidFill>
                  <a:srgbClr val="660066"/>
                </a:solidFill>
              </a:rPr>
            </a:br>
            <a:r>
              <a:rPr lang="en-US" sz="3111" dirty="0" smtClean="0">
                <a:solidFill>
                  <a:srgbClr val="660066"/>
                </a:solidFill>
              </a:rPr>
              <a:t/>
            </a:r>
            <a:br>
              <a:rPr lang="en-US" sz="3111" dirty="0" smtClean="0">
                <a:solidFill>
                  <a:srgbClr val="660066"/>
                </a:solidFill>
              </a:rPr>
            </a:br>
            <a:r>
              <a:rPr lang="en-US" sz="3111" dirty="0" err="1" smtClean="0">
                <a:solidFill>
                  <a:srgbClr val="660066"/>
                </a:solidFill>
              </a:rPr>
              <a:t>Heteronormative</a:t>
            </a:r>
            <a:r>
              <a:rPr lang="en-US" sz="3111" dirty="0" smtClean="0">
                <a:solidFill>
                  <a:srgbClr val="660066"/>
                </a:solidFill>
              </a:rPr>
              <a:t> Social Values</a:t>
            </a:r>
            <a:br>
              <a:rPr lang="en-US" sz="3111" dirty="0" smtClean="0">
                <a:solidFill>
                  <a:srgbClr val="660066"/>
                </a:solidFill>
              </a:rPr>
            </a:br>
            <a:r>
              <a:rPr lang="en-US" sz="2400" dirty="0" smtClean="0">
                <a:solidFill>
                  <a:schemeClr val="accent1">
                    <a:lumMod val="75000"/>
                  </a:schemeClr>
                </a:solidFill>
              </a:rPr>
              <a:t>Within our patriarchal society, heterosexism dominates. </a:t>
            </a:r>
            <a:r>
              <a:rPr lang="en-US" sz="2000" dirty="0" smtClean="0"/>
              <a:t>IE: there exists the assumption that heterosexuality is the social norm.  Therefore anyone who chooses to live DIFFERENTLY within our </a:t>
            </a:r>
            <a:r>
              <a:rPr lang="en-US" sz="2000" dirty="0" err="1" smtClean="0"/>
              <a:t>heteronormative</a:t>
            </a:r>
            <a:r>
              <a:rPr lang="en-US" sz="2000" dirty="0" smtClean="0"/>
              <a:t> culture  will challenge us to confront our own conditioned fears and assumptions about social and moral correctness. </a:t>
            </a:r>
            <a:r>
              <a:rPr lang="en-US" sz="2222" dirty="0" smtClean="0"/>
              <a:t/>
            </a:r>
            <a:br>
              <a:rPr lang="en-US" sz="2222" dirty="0" smtClean="0"/>
            </a:br>
            <a:r>
              <a:rPr lang="en-US" sz="3200" dirty="0" smtClean="0"/>
              <a:t/>
            </a:r>
            <a:br>
              <a:rPr lang="en-US" sz="3200" dirty="0" smtClean="0"/>
            </a:br>
            <a:r>
              <a:rPr lang="en-US" sz="3200" dirty="0" smtClean="0"/>
              <a:t/>
            </a:r>
            <a:br>
              <a:rPr lang="en-US" sz="3200" dirty="0" smtClean="0"/>
            </a:br>
            <a:endParaRPr lang="en-US" dirty="0"/>
          </a:p>
        </p:txBody>
      </p:sp>
      <p:graphicFrame>
        <p:nvGraphicFramePr>
          <p:cNvPr id="12" name="Content Placeholder 11"/>
          <p:cNvGraphicFramePr>
            <a:graphicFrameLocks noGrp="1"/>
          </p:cNvGraphicFramePr>
          <p:nvPr>
            <p:ph idx="1"/>
          </p:nvPr>
        </p:nvGraphicFramePr>
        <p:xfrm>
          <a:off x="457200" y="3276600"/>
          <a:ext cx="8229600" cy="2895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Footer Placeholder 12"/>
          <p:cNvSpPr>
            <a:spLocks noGrp="1"/>
          </p:cNvSpPr>
          <p:nvPr>
            <p:ph type="ftr" sz="quarter" idx="11"/>
          </p:nvPr>
        </p:nvSpPr>
        <p:spPr/>
        <p:txBody>
          <a:bodyPr/>
          <a:lstStyle/>
          <a:p>
            <a:pPr>
              <a:defRPr/>
            </a:pPr>
            <a:r>
              <a:rPr lang="en-US" dirty="0"/>
              <a:t>SOAAR-An initiative of </a:t>
            </a:r>
            <a:r>
              <a:rPr lang="en-US" dirty="0" err="1"/>
              <a:t>Wimlah</a:t>
            </a:r>
            <a:endParaRPr lang="en-US" dirty="0"/>
          </a:p>
        </p:txBody>
      </p:sp>
    </p:spTree>
  </p:cSld>
  <p:clrMapOvr>
    <a:masterClrMapping/>
  </p:clrMapOvr>
  <p:transition>
    <p:split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fontAlgn="auto">
              <a:spcAft>
                <a:spcPts val="0"/>
              </a:spcAft>
              <a:defRPr/>
            </a:pPr>
            <a:r>
              <a:rPr lang="en-US" sz="4400" dirty="0" smtClean="0"/>
              <a:t>HOMOPHOBIA?</a:t>
            </a:r>
            <a:endParaRPr lang="en-US" sz="4400" dirty="0"/>
          </a:p>
        </p:txBody>
      </p:sp>
      <p:sp>
        <p:nvSpPr>
          <p:cNvPr id="12" name="Content Placeholder 11"/>
          <p:cNvSpPr>
            <a:spLocks noGrp="1"/>
          </p:cNvSpPr>
          <p:nvPr>
            <p:ph idx="1"/>
          </p:nvPr>
        </p:nvSpPr>
        <p:spPr/>
        <p:txBody>
          <a:bodyPr>
            <a:normAutofit fontScale="77500" lnSpcReduction="20000"/>
          </a:bodyPr>
          <a:lstStyle/>
          <a:p>
            <a:pPr marL="548640" indent="-411480" algn="ctr" fontAlgn="auto">
              <a:spcAft>
                <a:spcPts val="0"/>
              </a:spcAft>
              <a:buClr>
                <a:schemeClr val="tx1">
                  <a:shade val="95000"/>
                </a:schemeClr>
              </a:buClr>
              <a:buFont typeface="Wingdings 2"/>
              <a:buNone/>
              <a:defRPr/>
            </a:pPr>
            <a:r>
              <a:rPr lang="en-US" sz="3097" b="1" i="1" dirty="0" smtClean="0"/>
              <a:t>‘Homophobia’ </a:t>
            </a:r>
            <a:r>
              <a:rPr lang="en-US" sz="3097" b="1" dirty="0" smtClean="0"/>
              <a:t>as coined by psychologist George</a:t>
            </a:r>
          </a:p>
          <a:p>
            <a:pPr marL="548640" indent="-411480" algn="ctr" fontAlgn="auto">
              <a:spcAft>
                <a:spcPts val="0"/>
              </a:spcAft>
              <a:buClr>
                <a:schemeClr val="tx1">
                  <a:shade val="95000"/>
                </a:schemeClr>
              </a:buClr>
              <a:buFont typeface="Wingdings 2"/>
              <a:buNone/>
              <a:defRPr/>
            </a:pPr>
            <a:r>
              <a:rPr lang="en-US" sz="3097" b="1" dirty="0" smtClean="0"/>
              <a:t>Weinberg in the late 1960’s literally translates as the:</a:t>
            </a:r>
          </a:p>
          <a:p>
            <a:pPr marL="548640" indent="-411480" fontAlgn="auto">
              <a:spcAft>
                <a:spcPts val="0"/>
              </a:spcAft>
              <a:buClr>
                <a:schemeClr val="tx1">
                  <a:shade val="95000"/>
                </a:schemeClr>
              </a:buClr>
              <a:buFont typeface="Wingdings 2"/>
              <a:buNone/>
              <a:defRPr/>
            </a:pPr>
            <a:endParaRPr lang="en-US" b="1" dirty="0" smtClean="0"/>
          </a:p>
          <a:p>
            <a:pPr marL="548640" indent="-411480" algn="ctr" fontAlgn="auto">
              <a:spcAft>
                <a:spcPts val="0"/>
              </a:spcAft>
              <a:buClr>
                <a:schemeClr val="tx1">
                  <a:shade val="95000"/>
                </a:schemeClr>
              </a:buClr>
              <a:buFont typeface="Wingdings 2"/>
              <a:buNone/>
              <a:defRPr/>
            </a:pPr>
            <a:r>
              <a:rPr lang="en-US" sz="4000" b="1" dirty="0" smtClean="0"/>
              <a:t>Dread of being in close quarters with homosexuals </a:t>
            </a:r>
          </a:p>
          <a:p>
            <a:pPr marL="548640" indent="-411480" algn="ctr" fontAlgn="auto">
              <a:spcAft>
                <a:spcPts val="0"/>
              </a:spcAft>
              <a:buClr>
                <a:schemeClr val="tx1">
                  <a:shade val="95000"/>
                </a:schemeClr>
              </a:buClr>
              <a:buFont typeface="Wingdings 2"/>
              <a:buNone/>
              <a:defRPr/>
            </a:pPr>
            <a:r>
              <a:rPr lang="en-US" sz="4000" b="1" i="1" dirty="0" smtClean="0"/>
              <a:t>(this dread being associated with an</a:t>
            </a:r>
          </a:p>
          <a:p>
            <a:pPr marL="548640" indent="-411480" algn="ctr" fontAlgn="auto">
              <a:spcAft>
                <a:spcPts val="0"/>
              </a:spcAft>
              <a:buClr>
                <a:schemeClr val="tx1">
                  <a:shade val="95000"/>
                </a:schemeClr>
              </a:buClr>
              <a:buFont typeface="Wingdings 2"/>
              <a:buNone/>
              <a:defRPr/>
            </a:pPr>
            <a:r>
              <a:rPr lang="en-US" sz="4000" b="1" i="1" dirty="0" smtClean="0"/>
              <a:t>irrational fear of contagion and of</a:t>
            </a:r>
          </a:p>
          <a:p>
            <a:pPr marL="548640" indent="-411480" algn="ctr" fontAlgn="auto">
              <a:spcAft>
                <a:spcPts val="0"/>
              </a:spcAft>
              <a:buClr>
                <a:schemeClr val="tx1">
                  <a:shade val="95000"/>
                </a:schemeClr>
              </a:buClr>
              <a:buFont typeface="Wingdings 2"/>
              <a:buNone/>
              <a:defRPr/>
            </a:pPr>
            <a:r>
              <a:rPr lang="en-US" sz="4000" b="1" i="1" dirty="0" smtClean="0"/>
              <a:t>reducing the foundations of heterosexist</a:t>
            </a:r>
          </a:p>
          <a:p>
            <a:pPr marL="548640" indent="-411480" algn="ctr" fontAlgn="auto">
              <a:spcAft>
                <a:spcPts val="0"/>
              </a:spcAft>
              <a:buClr>
                <a:schemeClr val="tx1">
                  <a:shade val="95000"/>
                </a:schemeClr>
              </a:buClr>
              <a:buFont typeface="Wingdings 2"/>
              <a:buNone/>
              <a:defRPr/>
            </a:pPr>
            <a:r>
              <a:rPr lang="en-US" sz="4000" b="1" i="1" dirty="0" smtClean="0"/>
              <a:t>convention including religion, home and family values).</a:t>
            </a:r>
            <a:endParaRPr lang="en-AU" b="1" dirty="0" smtClean="0"/>
          </a:p>
          <a:p>
            <a:pPr marL="548640" indent="-411480" fontAlgn="auto">
              <a:spcAft>
                <a:spcPts val="0"/>
              </a:spcAft>
              <a:buClr>
                <a:schemeClr val="tx1">
                  <a:shade val="95000"/>
                </a:schemeClr>
              </a:buClr>
              <a:buFont typeface="Wingdings 2"/>
              <a:buChar char=""/>
              <a:defRPr/>
            </a:pPr>
            <a:endParaRPr lang="en-US" b="1" dirty="0"/>
          </a:p>
        </p:txBody>
      </p:sp>
      <p:sp>
        <p:nvSpPr>
          <p:cNvPr id="4" name="Footer Placeholder 3"/>
          <p:cNvSpPr>
            <a:spLocks noGrp="1"/>
          </p:cNvSpPr>
          <p:nvPr>
            <p:ph type="ftr" sz="quarter" idx="11"/>
          </p:nvPr>
        </p:nvSpPr>
        <p:spPr/>
        <p:txBody>
          <a:bodyPr/>
          <a:lstStyle/>
          <a:p>
            <a:pPr>
              <a:defRPr/>
            </a:pPr>
            <a:r>
              <a:rPr lang="en-US" dirty="0"/>
              <a:t>SOAAR-An initiative of </a:t>
            </a:r>
            <a:r>
              <a:rPr lang="en-US" dirty="0" err="1"/>
              <a:t>Wimlah</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512168"/>
          </a:xfrm>
        </p:spPr>
        <p:txBody>
          <a:bodyPr>
            <a:noAutofit/>
          </a:bodyPr>
          <a:lstStyle/>
          <a:p>
            <a:pPr fontAlgn="auto">
              <a:spcAft>
                <a:spcPts val="0"/>
              </a:spcAft>
              <a:defRPr/>
            </a:pPr>
            <a:r>
              <a:rPr lang="en-US" sz="3200" dirty="0" smtClean="0"/>
              <a:t/>
            </a:r>
            <a:br>
              <a:rPr lang="en-US" sz="3200" dirty="0" smtClean="0"/>
            </a:br>
            <a:r>
              <a:rPr lang="en-US" sz="3200" dirty="0" smtClean="0"/>
              <a:t/>
            </a:r>
            <a:br>
              <a:rPr lang="en-US" sz="3200" dirty="0" smtClean="0"/>
            </a:br>
            <a:r>
              <a:rPr lang="en-US" sz="3200" dirty="0" smtClean="0"/>
              <a:t>Homophobia like all other forms of Social Bigotry is</a:t>
            </a:r>
            <a:br>
              <a:rPr lang="en-US" sz="3200" dirty="0" smtClean="0"/>
            </a:br>
            <a:r>
              <a:rPr lang="en-US" sz="3200" dirty="0" smtClean="0">
                <a:solidFill>
                  <a:schemeClr val="accent2">
                    <a:lumMod val="75000"/>
                  </a:schemeClr>
                </a:solidFill>
              </a:rPr>
              <a:t>FEAR BASED </a:t>
            </a:r>
            <a:r>
              <a:rPr lang="en-US" sz="3200" dirty="0" smtClean="0"/>
              <a:t/>
            </a:r>
            <a:br>
              <a:rPr lang="en-US" sz="3200" dirty="0" smtClean="0"/>
            </a:br>
            <a:endParaRPr lang="en-US" sz="3200" dirty="0"/>
          </a:p>
        </p:txBody>
      </p:sp>
      <p:graphicFrame>
        <p:nvGraphicFramePr>
          <p:cNvPr id="5" name="Content Placeholder 4"/>
          <p:cNvGraphicFramePr>
            <a:graphicFrameLocks noGrp="1"/>
          </p:cNvGraphicFramePr>
          <p:nvPr>
            <p:ph idx="1"/>
          </p:nvPr>
        </p:nvGraphicFramePr>
        <p:xfrm>
          <a:off x="457200" y="2060848"/>
          <a:ext cx="8229600" cy="42478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pPr>
              <a:defRPr/>
            </a:pPr>
            <a:r>
              <a:rPr lang="en-US" dirty="0"/>
              <a:t>SOAAR-An initiative of Wimlah</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457200" y="274638"/>
          <a:ext cx="8229600" cy="49831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p:txBody>
          <a:bodyPr/>
          <a:lstStyle/>
          <a:p>
            <a:pPr>
              <a:defRPr/>
            </a:pPr>
            <a:r>
              <a:rPr lang="en-US" dirty="0"/>
              <a:t>SOAAR-An initiative of Wimlah</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Apex">
      <a:majorFont>
        <a:latin typeface="Lucida Sans"/>
        <a:ea typeface=""/>
        <a:cs typeface=""/>
        <a:font script="Grek" typeface="Arial"/>
        <a:font script="Cyrl" typeface="Arial"/>
        <a:font script="Jpan" typeface="ヒラギノ丸ゴ Pro W4"/>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ＭＳ 明朝"/>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5048</TotalTime>
  <Words>1329</Words>
  <Application>Microsoft Office PowerPoint</Application>
  <PresentationFormat>On-screen Show (4:3)</PresentationFormat>
  <Paragraphs>103</Paragraphs>
  <Slides>20</Slides>
  <Notes>8</Notes>
  <HiddenSlides>0</HiddenSlides>
  <MMClips>0</MMClips>
  <ScaleCrop>false</ScaleCrop>
  <HeadingPairs>
    <vt:vector size="6" baseType="variant">
      <vt:variant>
        <vt:lpstr>Fonts Used</vt:lpstr>
      </vt:variant>
      <vt:variant>
        <vt:i4>7</vt:i4>
      </vt:variant>
      <vt:variant>
        <vt:lpstr>Design Template</vt:lpstr>
      </vt:variant>
      <vt:variant>
        <vt:i4>1</vt:i4>
      </vt:variant>
      <vt:variant>
        <vt:lpstr>Slide Titles</vt:lpstr>
      </vt:variant>
      <vt:variant>
        <vt:i4>20</vt:i4>
      </vt:variant>
    </vt:vector>
  </HeadingPairs>
  <TitlesOfParts>
    <vt:vector size="28" baseType="lpstr">
      <vt:lpstr>Book Antiqua</vt:lpstr>
      <vt:lpstr>Arial</vt:lpstr>
      <vt:lpstr>Lucida Sans</vt:lpstr>
      <vt:lpstr>Wingdings 2</vt:lpstr>
      <vt:lpstr>Wingdings</vt:lpstr>
      <vt:lpstr>Wingdings 3</vt:lpstr>
      <vt:lpstr>Calibri</vt:lpstr>
      <vt:lpstr>Apex</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Homophobia &amp; Same Sex Domestic Violence</dc:title>
  <dc:creator>Celia Hutton</dc:creator>
  <cp:lastModifiedBy>acon</cp:lastModifiedBy>
  <cp:revision>395</cp:revision>
  <dcterms:created xsi:type="dcterms:W3CDTF">2011-03-15T21:40:57Z</dcterms:created>
  <dcterms:modified xsi:type="dcterms:W3CDTF">2011-03-28T01:31:54Z</dcterms:modified>
</cp:coreProperties>
</file>